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59" r:id="rId7"/>
    <p:sldId id="262" r:id="rId8"/>
    <p:sldId id="264" r:id="rId9"/>
    <p:sldId id="271" r:id="rId10"/>
    <p:sldId id="267" r:id="rId11"/>
    <p:sldId id="268" r:id="rId12"/>
    <p:sldId id="269" r:id="rId13"/>
    <p:sldId id="265" r:id="rId14"/>
    <p:sldId id="266" r:id="rId15"/>
    <p:sldId id="273" r:id="rId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06" autoAdjust="0"/>
    <p:restoredTop sz="94660"/>
  </p:normalViewPr>
  <p:slideViewPr>
    <p:cSldViewPr>
      <p:cViewPr varScale="1">
        <p:scale>
          <a:sx n="72" d="100"/>
          <a:sy n="72" d="100"/>
        </p:scale>
        <p:origin x="-111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5171DC66-55E3-41CE-9CD1-64DD92579D8F}" type="datetimeFigureOut">
              <a:rPr lang="el-GR" smtClean="0"/>
              <a:pPr/>
              <a:t>19/9/2011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42CD11B-36C8-4400-BA7A-ECF93A9591B0}"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171DC66-55E3-41CE-9CD1-64DD92579D8F}" type="datetimeFigureOut">
              <a:rPr lang="el-GR" smtClean="0"/>
              <a:pPr/>
              <a:t>19/9/2011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42CD11B-36C8-4400-BA7A-ECF93A9591B0}"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171DC66-55E3-41CE-9CD1-64DD92579D8F}" type="datetimeFigureOut">
              <a:rPr lang="el-GR" smtClean="0"/>
              <a:pPr/>
              <a:t>19/9/2011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42CD11B-36C8-4400-BA7A-ECF93A9591B0}"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171DC66-55E3-41CE-9CD1-64DD92579D8F}" type="datetimeFigureOut">
              <a:rPr lang="el-GR" smtClean="0"/>
              <a:pPr/>
              <a:t>19/9/2011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42CD11B-36C8-4400-BA7A-ECF93A9591B0}"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5171DC66-55E3-41CE-9CD1-64DD92579D8F}" type="datetimeFigureOut">
              <a:rPr lang="el-GR" smtClean="0"/>
              <a:pPr/>
              <a:t>19/9/2011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42CD11B-36C8-4400-BA7A-ECF93A9591B0}"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5171DC66-55E3-41CE-9CD1-64DD92579D8F}" type="datetimeFigureOut">
              <a:rPr lang="el-GR" smtClean="0"/>
              <a:pPr/>
              <a:t>19/9/2011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42CD11B-36C8-4400-BA7A-ECF93A9591B0}"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5171DC66-55E3-41CE-9CD1-64DD92579D8F}" type="datetimeFigureOut">
              <a:rPr lang="el-GR" smtClean="0"/>
              <a:pPr/>
              <a:t>19/9/2011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242CD11B-36C8-4400-BA7A-ECF93A9591B0}"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5171DC66-55E3-41CE-9CD1-64DD92579D8F}" type="datetimeFigureOut">
              <a:rPr lang="el-GR" smtClean="0"/>
              <a:pPr/>
              <a:t>19/9/2011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242CD11B-36C8-4400-BA7A-ECF93A9591B0}"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5171DC66-55E3-41CE-9CD1-64DD92579D8F}" type="datetimeFigureOut">
              <a:rPr lang="el-GR" smtClean="0"/>
              <a:pPr/>
              <a:t>19/9/2011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242CD11B-36C8-4400-BA7A-ECF93A9591B0}"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171DC66-55E3-41CE-9CD1-64DD92579D8F}" type="datetimeFigureOut">
              <a:rPr lang="el-GR" smtClean="0"/>
              <a:pPr/>
              <a:t>19/9/2011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42CD11B-36C8-4400-BA7A-ECF93A9591B0}"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5171DC66-55E3-41CE-9CD1-64DD92579D8F}" type="datetimeFigureOut">
              <a:rPr lang="el-GR" smtClean="0"/>
              <a:pPr/>
              <a:t>19/9/2011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42CD11B-36C8-4400-BA7A-ECF93A9591B0}"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71DC66-55E3-41CE-9CD1-64DD92579D8F}" type="datetimeFigureOut">
              <a:rPr lang="el-GR" smtClean="0"/>
              <a:pPr/>
              <a:t>19/9/2011</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2CD11B-36C8-4400-BA7A-ECF93A9591B0}"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ellanios.com/index.php/biografy/kopernik.html"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ellanios.com/index.php/magazino/2010-07-04-06-19-17" TargetMode="External"/><Relationship Id="rId2" Type="http://schemas.openxmlformats.org/officeDocument/2006/relationships/hyperlink" Target="http://www.ellanios.com/index.php/biografy/galileo"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el.wikipedia.org/wiki/%CE%91%CF%81%CF%87%CE%B5%CE%AF%CE%BF:Ridolfo_Ghirlandaio_Columbus.jpg"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el.wikipedia.org/wiki/%CE%91%CF%81%CF%87%CE%B5%CE%AF%CE%BF:Galileo.arp.300pix.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42910" y="214290"/>
            <a:ext cx="7772400" cy="642942"/>
          </a:xfrm>
        </p:spPr>
        <p:txBody>
          <a:bodyPr>
            <a:normAutofit fontScale="90000"/>
          </a:bodyPr>
          <a:lstStyle/>
          <a:p>
            <a:r>
              <a:rPr lang="el-GR" b="1" dirty="0">
                <a:hlinkClick r:id="rId2"/>
              </a:rPr>
              <a:t>ΚΟΠΕΡΝΙΚΟΣ </a:t>
            </a:r>
            <a:r>
              <a:rPr lang="el-GR" dirty="0"/>
              <a:t/>
            </a:r>
            <a:br>
              <a:rPr lang="el-GR" dirty="0"/>
            </a:br>
            <a:endParaRPr lang="el-GR" dirty="0"/>
          </a:p>
        </p:txBody>
      </p:sp>
      <p:sp>
        <p:nvSpPr>
          <p:cNvPr id="3" name="2 - Υπότιτλος"/>
          <p:cNvSpPr>
            <a:spLocks noGrp="1"/>
          </p:cNvSpPr>
          <p:nvPr>
            <p:ph type="subTitle" idx="1"/>
          </p:nvPr>
        </p:nvSpPr>
        <p:spPr>
          <a:xfrm>
            <a:off x="642910" y="2928934"/>
            <a:ext cx="8143932" cy="3286148"/>
          </a:xfrm>
        </p:spPr>
        <p:txBody>
          <a:bodyPr>
            <a:normAutofit fontScale="55000" lnSpcReduction="20000"/>
          </a:bodyPr>
          <a:lstStyle/>
          <a:p>
            <a:endParaRPr lang="en-US" dirty="0" smtClean="0"/>
          </a:p>
          <a:p>
            <a:endParaRPr lang="en-US" dirty="0"/>
          </a:p>
          <a:p>
            <a:r>
              <a:rPr lang="el-GR" dirty="0" smtClean="0">
                <a:solidFill>
                  <a:schemeClr val="tx1"/>
                </a:solidFill>
              </a:rPr>
              <a:t>Ο Νικόλαος Κοπέρνικος </a:t>
            </a:r>
            <a:r>
              <a:rPr lang="el-GR" dirty="0">
                <a:solidFill>
                  <a:schemeClr val="tx1"/>
                </a:solidFill>
              </a:rPr>
              <a:t>γεννήθηκε το 1473 στην Πρωσία. Το 1491εισήλθε στην ακαδημία της Κρακοβίας όπου γνώρισε την αστρονομία και τα μαθηματικά. Ο θείος του που ήταν επίσκοπος, τον είχε μεγαλώσει με αυστηρές θρησκευτικές αρχές. Όνειρο του θείου </a:t>
            </a:r>
            <a:r>
              <a:rPr lang="el-GR" dirty="0" smtClean="0">
                <a:solidFill>
                  <a:schemeClr val="tx1"/>
                </a:solidFill>
              </a:rPr>
              <a:t>του</a:t>
            </a:r>
            <a:r>
              <a:rPr lang="en-US" dirty="0" smtClean="0">
                <a:solidFill>
                  <a:schemeClr val="tx1"/>
                </a:solidFill>
              </a:rPr>
              <a:t>  </a:t>
            </a:r>
            <a:r>
              <a:rPr lang="el-GR" dirty="0" smtClean="0">
                <a:solidFill>
                  <a:schemeClr val="tx1"/>
                </a:solidFill>
              </a:rPr>
              <a:t>,</a:t>
            </a:r>
            <a:r>
              <a:rPr lang="el-GR" dirty="0">
                <a:solidFill>
                  <a:schemeClr val="tx1"/>
                </a:solidFill>
              </a:rPr>
              <a:t>ήταν να τον δει να σκαρφαλώνει στην εκκλησιαστική ιεραρχία. Τον μετέφερε λοιπόν στην </a:t>
            </a:r>
            <a:r>
              <a:rPr lang="el-GR" dirty="0" smtClean="0">
                <a:solidFill>
                  <a:schemeClr val="tx1"/>
                </a:solidFill>
              </a:rPr>
              <a:t>Ιταλία</a:t>
            </a:r>
            <a:r>
              <a:rPr lang="en-US" dirty="0" smtClean="0">
                <a:solidFill>
                  <a:schemeClr val="tx1"/>
                </a:solidFill>
              </a:rPr>
              <a:t> </a:t>
            </a:r>
            <a:r>
              <a:rPr lang="el-GR" dirty="0" smtClean="0">
                <a:solidFill>
                  <a:schemeClr val="tx1"/>
                </a:solidFill>
              </a:rPr>
              <a:t>,</a:t>
            </a:r>
            <a:r>
              <a:rPr lang="en-US" dirty="0" smtClean="0">
                <a:solidFill>
                  <a:schemeClr val="tx1"/>
                </a:solidFill>
              </a:rPr>
              <a:t> </a:t>
            </a:r>
            <a:r>
              <a:rPr lang="el-GR" dirty="0" smtClean="0">
                <a:solidFill>
                  <a:schemeClr val="tx1"/>
                </a:solidFill>
              </a:rPr>
              <a:t>προκειμένου </a:t>
            </a:r>
            <a:r>
              <a:rPr lang="el-GR" dirty="0">
                <a:solidFill>
                  <a:schemeClr val="tx1"/>
                </a:solidFill>
              </a:rPr>
              <a:t>να σπουδάσει ιατρική και </a:t>
            </a:r>
            <a:r>
              <a:rPr lang="el-GR" dirty="0" smtClean="0">
                <a:solidFill>
                  <a:schemeClr val="tx1"/>
                </a:solidFill>
              </a:rPr>
              <a:t>νομικά</a:t>
            </a:r>
            <a:r>
              <a:rPr lang="en-US" dirty="0" smtClean="0">
                <a:solidFill>
                  <a:schemeClr val="tx1"/>
                </a:solidFill>
              </a:rPr>
              <a:t> </a:t>
            </a:r>
            <a:r>
              <a:rPr lang="el-GR" dirty="0" smtClean="0">
                <a:solidFill>
                  <a:schemeClr val="tx1"/>
                </a:solidFill>
              </a:rPr>
              <a:t>.</a:t>
            </a:r>
            <a:r>
              <a:rPr lang="en-US" dirty="0" smtClean="0">
                <a:solidFill>
                  <a:schemeClr val="tx1"/>
                </a:solidFill>
              </a:rPr>
              <a:t> </a:t>
            </a:r>
            <a:r>
              <a:rPr lang="el-GR" dirty="0" smtClean="0">
                <a:solidFill>
                  <a:schemeClr val="tx1"/>
                </a:solidFill>
              </a:rPr>
              <a:t>Ο </a:t>
            </a:r>
            <a:r>
              <a:rPr lang="el-GR" dirty="0">
                <a:solidFill>
                  <a:schemeClr val="tx1"/>
                </a:solidFill>
              </a:rPr>
              <a:t>Κοπέρνικος δεν αντιστάθηκε στην επιθυμία του θείου του και φοίτησε στα πανεπιστήμια της </a:t>
            </a:r>
            <a:r>
              <a:rPr lang="el-GR" dirty="0" err="1">
                <a:solidFill>
                  <a:schemeClr val="tx1"/>
                </a:solidFill>
              </a:rPr>
              <a:t>Padova</a:t>
            </a:r>
            <a:r>
              <a:rPr lang="el-GR" dirty="0">
                <a:solidFill>
                  <a:schemeClr val="tx1"/>
                </a:solidFill>
              </a:rPr>
              <a:t> και της </a:t>
            </a:r>
            <a:r>
              <a:rPr lang="el-GR" dirty="0" err="1">
                <a:solidFill>
                  <a:schemeClr val="tx1"/>
                </a:solidFill>
              </a:rPr>
              <a:t>Bologna</a:t>
            </a:r>
            <a:r>
              <a:rPr lang="el-GR" dirty="0">
                <a:solidFill>
                  <a:schemeClr val="tx1"/>
                </a:solidFill>
              </a:rPr>
              <a:t> όπου εκτός των άλλων μελέτησε την ελληνική και τη λατινική </a:t>
            </a:r>
            <a:r>
              <a:rPr lang="el-GR" dirty="0" smtClean="0">
                <a:solidFill>
                  <a:schemeClr val="tx1"/>
                </a:solidFill>
              </a:rPr>
              <a:t>γλώσσα</a:t>
            </a:r>
            <a:r>
              <a:rPr lang="en-US" dirty="0" smtClean="0">
                <a:solidFill>
                  <a:schemeClr val="tx1"/>
                </a:solidFill>
              </a:rPr>
              <a:t> . </a:t>
            </a:r>
            <a:r>
              <a:rPr lang="el-GR" dirty="0" smtClean="0">
                <a:solidFill>
                  <a:schemeClr val="tx1"/>
                </a:solidFill>
              </a:rPr>
              <a:t>Στις </a:t>
            </a:r>
            <a:r>
              <a:rPr lang="el-GR" dirty="0">
                <a:solidFill>
                  <a:schemeClr val="tx1"/>
                </a:solidFill>
              </a:rPr>
              <a:t>περιηγήσεις του στην </a:t>
            </a:r>
            <a:r>
              <a:rPr lang="el-GR" dirty="0" err="1" smtClean="0">
                <a:solidFill>
                  <a:schemeClr val="tx1"/>
                </a:solidFill>
              </a:rPr>
              <a:t>Emilia</a:t>
            </a:r>
            <a:r>
              <a:rPr lang="en-US" dirty="0" smtClean="0">
                <a:solidFill>
                  <a:schemeClr val="tx1"/>
                </a:solidFill>
              </a:rPr>
              <a:t> </a:t>
            </a:r>
            <a:r>
              <a:rPr lang="el-GR" dirty="0" err="1" smtClean="0">
                <a:solidFill>
                  <a:schemeClr val="tx1"/>
                </a:solidFill>
              </a:rPr>
              <a:t>Romana</a:t>
            </a:r>
            <a:r>
              <a:rPr lang="el-GR" dirty="0" smtClean="0">
                <a:solidFill>
                  <a:schemeClr val="tx1"/>
                </a:solidFill>
              </a:rPr>
              <a:t> </a:t>
            </a:r>
            <a:r>
              <a:rPr lang="el-GR" dirty="0">
                <a:solidFill>
                  <a:schemeClr val="tx1"/>
                </a:solidFill>
              </a:rPr>
              <a:t>πέρασε από τη </a:t>
            </a:r>
            <a:r>
              <a:rPr lang="el-GR" dirty="0" err="1" smtClean="0">
                <a:solidFill>
                  <a:schemeClr val="tx1"/>
                </a:solidFill>
              </a:rPr>
              <a:t>Ferrara</a:t>
            </a:r>
            <a:r>
              <a:rPr lang="en-US" dirty="0" smtClean="0">
                <a:solidFill>
                  <a:schemeClr val="tx1"/>
                </a:solidFill>
              </a:rPr>
              <a:t> </a:t>
            </a:r>
            <a:r>
              <a:rPr lang="el-GR" dirty="0" smtClean="0">
                <a:solidFill>
                  <a:schemeClr val="tx1"/>
                </a:solidFill>
              </a:rPr>
              <a:t>,</a:t>
            </a:r>
            <a:r>
              <a:rPr lang="en-US" dirty="0" smtClean="0">
                <a:solidFill>
                  <a:schemeClr val="tx1"/>
                </a:solidFill>
              </a:rPr>
              <a:t> </a:t>
            </a:r>
            <a:r>
              <a:rPr lang="el-GR" dirty="0" smtClean="0">
                <a:solidFill>
                  <a:schemeClr val="tx1"/>
                </a:solidFill>
              </a:rPr>
              <a:t>όπου </a:t>
            </a:r>
            <a:r>
              <a:rPr lang="el-GR" dirty="0">
                <a:solidFill>
                  <a:schemeClr val="tx1"/>
                </a:solidFill>
              </a:rPr>
              <a:t>γνώρισε τον </a:t>
            </a:r>
            <a:r>
              <a:rPr lang="el-GR" dirty="0" err="1" smtClean="0">
                <a:solidFill>
                  <a:schemeClr val="tx1"/>
                </a:solidFill>
              </a:rPr>
              <a:t>Domenico</a:t>
            </a:r>
            <a:r>
              <a:rPr lang="en-US" dirty="0" smtClean="0">
                <a:solidFill>
                  <a:schemeClr val="tx1"/>
                </a:solidFill>
              </a:rPr>
              <a:t> </a:t>
            </a:r>
            <a:r>
              <a:rPr lang="el-GR" dirty="0" err="1" smtClean="0">
                <a:solidFill>
                  <a:schemeClr val="tx1"/>
                </a:solidFill>
              </a:rPr>
              <a:t>Novara</a:t>
            </a:r>
            <a:r>
              <a:rPr lang="en-US" dirty="0" smtClean="0">
                <a:solidFill>
                  <a:schemeClr val="tx1"/>
                </a:solidFill>
              </a:rPr>
              <a:t> </a:t>
            </a:r>
            <a:r>
              <a:rPr lang="el-GR" dirty="0" smtClean="0">
                <a:solidFill>
                  <a:schemeClr val="tx1"/>
                </a:solidFill>
              </a:rPr>
              <a:t>.</a:t>
            </a:r>
            <a:r>
              <a:rPr lang="en-US" dirty="0" smtClean="0">
                <a:solidFill>
                  <a:schemeClr val="tx1"/>
                </a:solidFill>
              </a:rPr>
              <a:t> </a:t>
            </a:r>
            <a:r>
              <a:rPr lang="el-GR" dirty="0" smtClean="0">
                <a:solidFill>
                  <a:schemeClr val="tx1"/>
                </a:solidFill>
              </a:rPr>
              <a:t>Αυτή </a:t>
            </a:r>
            <a:r>
              <a:rPr lang="el-GR" dirty="0">
                <a:solidFill>
                  <a:schemeClr val="tx1"/>
                </a:solidFill>
              </a:rPr>
              <a:t>η γνωριμία ήταν </a:t>
            </a:r>
            <a:r>
              <a:rPr lang="el-GR" dirty="0" smtClean="0">
                <a:solidFill>
                  <a:schemeClr val="tx1"/>
                </a:solidFill>
              </a:rPr>
              <a:t>καταλυτική</a:t>
            </a:r>
            <a:r>
              <a:rPr lang="en-US" dirty="0" smtClean="0">
                <a:solidFill>
                  <a:schemeClr val="tx1"/>
                </a:solidFill>
              </a:rPr>
              <a:t> </a:t>
            </a:r>
            <a:r>
              <a:rPr lang="el-GR" dirty="0" smtClean="0">
                <a:solidFill>
                  <a:schemeClr val="tx1"/>
                </a:solidFill>
              </a:rPr>
              <a:t>.</a:t>
            </a:r>
            <a:r>
              <a:rPr lang="en-US" dirty="0" smtClean="0">
                <a:solidFill>
                  <a:schemeClr val="tx1"/>
                </a:solidFill>
              </a:rPr>
              <a:t> </a:t>
            </a:r>
            <a:r>
              <a:rPr lang="el-GR" dirty="0" smtClean="0">
                <a:solidFill>
                  <a:schemeClr val="tx1"/>
                </a:solidFill>
              </a:rPr>
              <a:t>Ο </a:t>
            </a:r>
            <a:r>
              <a:rPr lang="el-GR" dirty="0">
                <a:solidFill>
                  <a:schemeClr val="tx1"/>
                </a:solidFill>
              </a:rPr>
              <a:t>Κοπέρνικος μαθήτευσε κοντά του και σημείωσε τις πρώτες του αστρονομικές παρατηρήσεις. Το 1503 ολοκλήρωσε το διδακτορικό του στη </a:t>
            </a:r>
            <a:r>
              <a:rPr lang="el-GR" dirty="0" err="1">
                <a:solidFill>
                  <a:schemeClr val="tx1"/>
                </a:solidFill>
              </a:rPr>
              <a:t>Ferrara</a:t>
            </a:r>
            <a:r>
              <a:rPr lang="el-GR" dirty="0">
                <a:solidFill>
                  <a:schemeClr val="tx1"/>
                </a:solidFill>
              </a:rPr>
              <a:t> επί Κανονικού Δικαίου και μετακόμισε στο </a:t>
            </a:r>
            <a:r>
              <a:rPr lang="el-GR" dirty="0" err="1">
                <a:solidFill>
                  <a:schemeClr val="tx1"/>
                </a:solidFill>
              </a:rPr>
              <a:t>Frombork</a:t>
            </a:r>
            <a:r>
              <a:rPr lang="el-GR" dirty="0">
                <a:solidFill>
                  <a:schemeClr val="tx1"/>
                </a:solidFill>
              </a:rPr>
              <a:t>.</a:t>
            </a:r>
          </a:p>
          <a:p>
            <a:endParaRPr lang="el-GR" dirty="0">
              <a:solidFill>
                <a:schemeClr val="tx1"/>
              </a:solidFill>
            </a:endParaRPr>
          </a:p>
        </p:txBody>
      </p:sp>
      <p:pic>
        <p:nvPicPr>
          <p:cNvPr id="4" name="3 - Εικόνα" descr="C:\Users\Takis\Pictures\images.jpg"/>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429124" y="928670"/>
            <a:ext cx="3500462" cy="2428892"/>
          </a:xfrm>
          <a:prstGeom prst="rect">
            <a:avLst/>
          </a:prstGeom>
          <a:noFill/>
          <a:ln>
            <a:noFill/>
          </a:ln>
        </p:spPr>
      </p:pic>
      <p:pic>
        <p:nvPicPr>
          <p:cNvPr id="5" name="4 - Εικόνα" descr="C:\Users\Takis\Pictures\untitled.png"/>
          <p:cNvPicPr/>
          <p:nvPr/>
        </p:nvPicPr>
        <p:blipFill>
          <a:blip r:embed="rId4">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1000100" y="857232"/>
            <a:ext cx="2286016" cy="2571768"/>
          </a:xfrm>
          <a:prstGeom prst="rect">
            <a:avLst/>
          </a:prstGeom>
          <a:noFill/>
          <a:ln>
            <a:noFill/>
          </a:ln>
        </p:spPr>
      </p:pic>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5718"/>
            <a:ext cx="8229600" cy="45719"/>
          </a:xfrm>
        </p:spPr>
        <p:txBody>
          <a:bodyPr>
            <a:normAutofit fontScale="90000"/>
          </a:bodyPr>
          <a:lstStyle/>
          <a:p>
            <a:r>
              <a:rPr lang="en-US" dirty="0" smtClean="0"/>
              <a:t>     </a:t>
            </a:r>
            <a:endParaRPr lang="el-GR" dirty="0"/>
          </a:p>
        </p:txBody>
      </p:sp>
      <p:sp>
        <p:nvSpPr>
          <p:cNvPr id="3" name="2 - Θέση περιεχομένου"/>
          <p:cNvSpPr>
            <a:spLocks noGrp="1"/>
          </p:cNvSpPr>
          <p:nvPr>
            <p:ph sz="half" idx="1"/>
          </p:nvPr>
        </p:nvSpPr>
        <p:spPr>
          <a:xfrm>
            <a:off x="0" y="0"/>
            <a:ext cx="9144000" cy="6858000"/>
          </a:xfrm>
        </p:spPr>
        <p:txBody>
          <a:bodyPr/>
          <a:lstStyle/>
          <a:p>
            <a:pPr>
              <a:buNone/>
            </a:pPr>
            <a:r>
              <a:rPr lang="en-US" dirty="0" smtClean="0"/>
              <a:t>   </a:t>
            </a:r>
            <a:endParaRPr lang="el-GR" dirty="0"/>
          </a:p>
        </p:txBody>
      </p:sp>
      <p:sp>
        <p:nvSpPr>
          <p:cNvPr id="4" name="3 - Θέση περιεχομένου"/>
          <p:cNvSpPr>
            <a:spLocks noGrp="1"/>
          </p:cNvSpPr>
          <p:nvPr>
            <p:ph sz="half" idx="2"/>
          </p:nvPr>
        </p:nvSpPr>
        <p:spPr>
          <a:xfrm flipH="1">
            <a:off x="8686799" y="1600200"/>
            <a:ext cx="45719" cy="4525963"/>
          </a:xfrm>
        </p:spPr>
        <p:txBody>
          <a:bodyPr/>
          <a:lstStyle/>
          <a:p>
            <a:pPr>
              <a:buNone/>
            </a:pPr>
            <a:r>
              <a:rPr lang="en-US" dirty="0" smtClean="0"/>
              <a:t>  </a:t>
            </a:r>
            <a:endParaRPr lang="el-GR" dirty="0"/>
          </a:p>
        </p:txBody>
      </p:sp>
      <p:pic>
        <p:nvPicPr>
          <p:cNvPr id="5" name="5 - Θέση περιεχομένου" descr="220px-Sir_Isaac_Newton_by_Sir_Godfrey_Kneller,_Bt.jpg"/>
          <p:cNvPicPr>
            <a:picLocks noChangeAspect="1"/>
          </p:cNvPicPr>
          <p:nvPr/>
        </p:nvPicPr>
        <p:blipFill>
          <a:blip r:embed="rId2"/>
          <a:stretch>
            <a:fillRect/>
          </a:stretch>
        </p:blipFill>
        <p:spPr>
          <a:xfrm>
            <a:off x="5072066" y="357166"/>
            <a:ext cx="3286148" cy="3786214"/>
          </a:xfrm>
          <a:prstGeom prst="rect">
            <a:avLst/>
          </a:prstGeom>
        </p:spPr>
      </p:pic>
      <p:pic>
        <p:nvPicPr>
          <p:cNvPr id="6" name="5 - Εικόνα" descr="220px-NewtonsTelescopeReplica.jpg"/>
          <p:cNvPicPr>
            <a:picLocks noChangeAspect="1"/>
          </p:cNvPicPr>
          <p:nvPr/>
        </p:nvPicPr>
        <p:blipFill>
          <a:blip r:embed="rId3"/>
          <a:stretch>
            <a:fillRect/>
          </a:stretch>
        </p:blipFill>
        <p:spPr>
          <a:xfrm>
            <a:off x="5072066" y="4143380"/>
            <a:ext cx="3286148" cy="2500330"/>
          </a:xfrm>
          <a:prstGeom prst="rect">
            <a:avLst/>
          </a:prstGeom>
        </p:spPr>
      </p:pic>
      <p:sp>
        <p:nvSpPr>
          <p:cNvPr id="7" name="4 - Θέση κειμένου"/>
          <p:cNvSpPr txBox="1">
            <a:spLocks/>
          </p:cNvSpPr>
          <p:nvPr/>
        </p:nvSpPr>
        <p:spPr>
          <a:xfrm>
            <a:off x="357158" y="285728"/>
            <a:ext cx="4357718" cy="6572272"/>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Ο</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Isaac Newton</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(1642-1726 ) ήταν ένας μεγάλος φυσικός φιλόσοφος. Εξερεύνησε ένα θεώρημα των μαθηματικών  ακολουθιών, το φως και τη βαρύτητα. Η μελέτη κινούμενων συστημάτων αναφέρεται ως «Νευτώνεια Μηχανική» και έμεινε μέχρι την κβαντική φυσική του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Albert Einstein.</a:t>
            </a:r>
          </a:p>
          <a:p>
            <a:pPr marL="342900" marR="0" lvl="0" indent="-342900" algn="l" defTabSz="914400" rtl="0" eaLnBrk="1" fontAlgn="auto" latinLnBrk="0" hangingPunct="1">
              <a:lnSpc>
                <a:spcPct val="100000"/>
              </a:lnSpc>
              <a:spcBef>
                <a:spcPct val="20000"/>
              </a:spcBef>
              <a:spcAft>
                <a:spcPts val="0"/>
              </a:spcAft>
              <a:buClrTx/>
              <a:buSzTx/>
              <a:tabLst/>
              <a:defRPr/>
            </a:pPr>
            <a:r>
              <a:rPr lang="en-US" sz="2400" dirty="0" smtClean="0"/>
              <a:t>     </a:t>
            </a: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400" b="0" i="0" u="none" strike="noStrike" kern="1200" cap="none" spc="0" normalizeH="0" noProof="0" dirty="0" smtClean="0">
                <a:ln>
                  <a:noFill/>
                </a:ln>
                <a:solidFill>
                  <a:schemeClr val="tx1"/>
                </a:solidFill>
                <a:effectLst/>
                <a:uLnTx/>
                <a:uFillTx/>
                <a:latin typeface="+mn-lt"/>
                <a:ea typeface="+mn-ea"/>
                <a:cs typeface="+mn-cs"/>
              </a:rPr>
              <a:t>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Το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1672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έφτιαξε το πρώτο τηλεσκόπιο με τα κάτοπτρα.</a:t>
            </a: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5719"/>
            <a:ext cx="8229600" cy="45719"/>
          </a:xfrm>
        </p:spPr>
        <p:txBody>
          <a:bodyPr>
            <a:normAutofit fontScale="90000"/>
          </a:bodyPr>
          <a:lstStyle/>
          <a:p>
            <a:r>
              <a:rPr lang="en-US" dirty="0" smtClean="0"/>
              <a:t>   </a:t>
            </a:r>
            <a:endParaRPr lang="el-GR" dirty="0"/>
          </a:p>
        </p:txBody>
      </p:sp>
      <p:sp>
        <p:nvSpPr>
          <p:cNvPr id="3" name="2 - Θέση κειμένου"/>
          <p:cNvSpPr>
            <a:spLocks noGrp="1"/>
          </p:cNvSpPr>
          <p:nvPr>
            <p:ph type="body" idx="1"/>
          </p:nvPr>
        </p:nvSpPr>
        <p:spPr>
          <a:xfrm>
            <a:off x="457200" y="-45720"/>
            <a:ext cx="4040188" cy="45719"/>
          </a:xfrm>
        </p:spPr>
        <p:txBody>
          <a:bodyPr>
            <a:normAutofit fontScale="25000" lnSpcReduction="20000"/>
          </a:bodyPr>
          <a:lstStyle/>
          <a:p>
            <a:r>
              <a:rPr lang="en-US" dirty="0" smtClean="0"/>
              <a:t> </a:t>
            </a:r>
            <a:endParaRPr lang="el-GR" dirty="0"/>
          </a:p>
        </p:txBody>
      </p:sp>
      <p:sp>
        <p:nvSpPr>
          <p:cNvPr id="4" name="3 - Θέση περιεχομένου"/>
          <p:cNvSpPr>
            <a:spLocks noGrp="1"/>
          </p:cNvSpPr>
          <p:nvPr>
            <p:ph sz="half" idx="2"/>
          </p:nvPr>
        </p:nvSpPr>
        <p:spPr>
          <a:xfrm>
            <a:off x="0" y="0"/>
            <a:ext cx="9144000" cy="6858000"/>
          </a:xfrm>
        </p:spPr>
        <p:txBody>
          <a:bodyPr/>
          <a:lstStyle/>
          <a:p>
            <a:pPr>
              <a:buNone/>
            </a:pPr>
            <a:r>
              <a:rPr lang="en-US" dirty="0" smtClean="0"/>
              <a:t> </a:t>
            </a:r>
            <a:endParaRPr lang="el-GR" dirty="0"/>
          </a:p>
        </p:txBody>
      </p:sp>
      <p:sp>
        <p:nvSpPr>
          <p:cNvPr id="5" name="4 - Θέση κειμένου"/>
          <p:cNvSpPr>
            <a:spLocks noGrp="1"/>
          </p:cNvSpPr>
          <p:nvPr>
            <p:ph type="body" sz="quarter" idx="3"/>
          </p:nvPr>
        </p:nvSpPr>
        <p:spPr>
          <a:xfrm>
            <a:off x="4714876" y="0"/>
            <a:ext cx="4041775" cy="45719"/>
          </a:xfrm>
        </p:spPr>
        <p:txBody>
          <a:bodyPr>
            <a:normAutofit fontScale="25000" lnSpcReduction="20000"/>
          </a:bodyPr>
          <a:lstStyle/>
          <a:p>
            <a:r>
              <a:rPr lang="en-US" dirty="0" smtClean="0"/>
              <a:t> </a:t>
            </a:r>
            <a:endParaRPr lang="el-GR" dirty="0"/>
          </a:p>
        </p:txBody>
      </p:sp>
      <p:sp>
        <p:nvSpPr>
          <p:cNvPr id="6" name="5 - Θέση περιεχομένου"/>
          <p:cNvSpPr>
            <a:spLocks noGrp="1"/>
          </p:cNvSpPr>
          <p:nvPr>
            <p:ph sz="quarter" idx="4"/>
          </p:nvPr>
        </p:nvSpPr>
        <p:spPr>
          <a:xfrm flipH="1">
            <a:off x="8686800" y="2174875"/>
            <a:ext cx="45719" cy="3951288"/>
          </a:xfrm>
        </p:spPr>
        <p:txBody>
          <a:bodyPr/>
          <a:lstStyle/>
          <a:p>
            <a:pPr>
              <a:buNone/>
            </a:pPr>
            <a:r>
              <a:rPr lang="en-US" dirty="0" smtClean="0"/>
              <a:t> </a:t>
            </a:r>
            <a:endParaRPr lang="el-GR" dirty="0"/>
          </a:p>
        </p:txBody>
      </p:sp>
      <p:pic>
        <p:nvPicPr>
          <p:cNvPr id="7" name="6 - Εικόνα" descr="250px-James_Watt_by_Henry_Howard.jpg"/>
          <p:cNvPicPr>
            <a:picLocks noChangeAspect="1"/>
          </p:cNvPicPr>
          <p:nvPr/>
        </p:nvPicPr>
        <p:blipFill>
          <a:blip r:embed="rId2"/>
          <a:stretch>
            <a:fillRect/>
          </a:stretch>
        </p:blipFill>
        <p:spPr>
          <a:xfrm>
            <a:off x="857224" y="1214422"/>
            <a:ext cx="3246438" cy="4429156"/>
          </a:xfrm>
          <a:prstGeom prst="rect">
            <a:avLst/>
          </a:prstGeom>
        </p:spPr>
      </p:pic>
      <p:sp>
        <p:nvSpPr>
          <p:cNvPr id="8" name="2 - Θέση περιεχομένου"/>
          <p:cNvSpPr txBox="1">
            <a:spLocks/>
          </p:cNvSpPr>
          <p:nvPr/>
        </p:nvSpPr>
        <p:spPr>
          <a:xfrm>
            <a:off x="4357686" y="0"/>
            <a:ext cx="4325932" cy="664371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000" b="1" i="0" u="none" strike="noStrike" kern="1200" cap="none" spc="0" normalizeH="0" baseline="0" noProof="0" dirty="0" smtClean="0">
                <a:ln>
                  <a:noFill/>
                </a:ln>
                <a:solidFill>
                  <a:schemeClr val="tx1"/>
                </a:solidFill>
                <a:effectLst/>
                <a:uLnTx/>
                <a:uFillTx/>
                <a:latin typeface="+mn-lt"/>
                <a:ea typeface="+mn-ea"/>
                <a:cs typeface="+mn-cs"/>
              </a:rPr>
              <a:t>Στον διαφωτισμό οι επιστήμονες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l-GR" sz="2000" b="1" dirty="0" smtClean="0"/>
              <a:t>έφυγαν</a:t>
            </a:r>
            <a:r>
              <a:rPr kumimoji="0" lang="el-GR" sz="2000" b="1" i="0" u="none" strike="noStrike" kern="1200" cap="none" spc="0" normalizeH="0" baseline="0" noProof="0" dirty="0" smtClean="0">
                <a:ln>
                  <a:noFill/>
                </a:ln>
                <a:solidFill>
                  <a:schemeClr val="tx1"/>
                </a:solidFill>
                <a:effectLst/>
                <a:uLnTx/>
                <a:uFillTx/>
                <a:latin typeface="+mn-lt"/>
                <a:ea typeface="+mn-ea"/>
                <a:cs typeface="+mn-cs"/>
              </a:rPr>
              <a:t> από την επιρροή της εκκλησίας</a:t>
            </a:r>
            <a:r>
              <a:rPr kumimoji="0" lang="en-US" sz="2000" b="1" i="0" u="none" strike="noStrike" kern="1200" cap="none" spc="0" normalizeH="0" noProof="0" dirty="0" smtClean="0">
                <a:ln>
                  <a:noFill/>
                </a:ln>
                <a:solidFill>
                  <a:schemeClr val="tx1"/>
                </a:solidFill>
                <a:effectLst/>
                <a:uLnTx/>
                <a:uFillTx/>
                <a:latin typeface="+mn-lt"/>
                <a:ea typeface="+mn-ea"/>
                <a:cs typeface="+mn-cs"/>
              </a:rPr>
              <a:t> </a:t>
            </a:r>
            <a:r>
              <a:rPr kumimoji="0" lang="el-GR" sz="2000" b="1" i="0" u="none" strike="noStrike" kern="1200" cap="none" spc="0" normalizeH="0" baseline="0" noProof="0" dirty="0" smtClean="0">
                <a:ln>
                  <a:noFill/>
                </a:ln>
                <a:solidFill>
                  <a:schemeClr val="tx1"/>
                </a:solidFill>
                <a:effectLst/>
                <a:uLnTx/>
                <a:uFillTx/>
                <a:latin typeface="+mn-lt"/>
                <a:ea typeface="+mn-ea"/>
                <a:cs typeface="+mn-cs"/>
              </a:rPr>
              <a:t>και εξερεύνησαν για τον εαυτό τους και για την επιστήμη, π.χ. η αλχημεία</a:t>
            </a:r>
            <a:r>
              <a:rPr kumimoji="0" lang="en-US" sz="2000" b="1" i="0" u="none" strike="noStrike" kern="1200" cap="none" spc="0" normalizeH="0" noProof="0" dirty="0" smtClean="0">
                <a:ln>
                  <a:noFill/>
                </a:ln>
                <a:solidFill>
                  <a:schemeClr val="tx1"/>
                </a:solidFill>
                <a:effectLst/>
                <a:uLnTx/>
                <a:uFillTx/>
                <a:latin typeface="+mn-lt"/>
                <a:ea typeface="+mn-ea"/>
                <a:cs typeface="+mn-cs"/>
              </a:rPr>
              <a:t> </a:t>
            </a:r>
            <a:r>
              <a:rPr kumimoji="0" lang="el-GR" sz="2000" b="1" i="0" u="none" strike="noStrike" kern="1200" cap="none" spc="0" normalizeH="0" baseline="0" noProof="0" dirty="0" smtClean="0">
                <a:ln>
                  <a:noFill/>
                </a:ln>
                <a:solidFill>
                  <a:schemeClr val="tx1"/>
                </a:solidFill>
                <a:effectLst/>
                <a:uLnTx/>
                <a:uFillTx/>
                <a:latin typeface="+mn-lt"/>
                <a:ea typeface="+mn-ea"/>
                <a:cs typeface="+mn-cs"/>
              </a:rPr>
              <a:t>έγινε χημεία.</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0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000" b="1" i="0" u="none" strike="noStrike" kern="1200" cap="none" spc="0" normalizeH="0" baseline="0" noProof="0" dirty="0" smtClean="0">
                <a:ln>
                  <a:noFill/>
                </a:ln>
                <a:solidFill>
                  <a:schemeClr val="tx1"/>
                </a:solidFill>
                <a:effectLst/>
                <a:uLnTx/>
                <a:uFillTx/>
                <a:latin typeface="+mn-lt"/>
                <a:ea typeface="+mn-ea"/>
                <a:cs typeface="+mn-cs"/>
              </a:rPr>
              <a:t>Ο </a:t>
            </a:r>
            <a:r>
              <a:rPr kumimoji="0" lang="en-US" sz="2000" b="1" i="0" u="none" strike="noStrike" kern="1200" cap="none" spc="0" normalizeH="0" baseline="0" noProof="0" dirty="0" smtClean="0">
                <a:ln>
                  <a:noFill/>
                </a:ln>
                <a:solidFill>
                  <a:schemeClr val="tx1"/>
                </a:solidFill>
                <a:effectLst/>
                <a:uLnTx/>
                <a:uFillTx/>
                <a:latin typeface="+mn-lt"/>
                <a:ea typeface="+mn-ea"/>
                <a:cs typeface="+mn-cs"/>
              </a:rPr>
              <a:t>James Watt </a:t>
            </a:r>
            <a:r>
              <a:rPr kumimoji="0" lang="el-GR" sz="2000" b="1" i="0" u="none" strike="noStrike" kern="1200" cap="none" spc="0" normalizeH="0" baseline="0" noProof="0" dirty="0" smtClean="0">
                <a:ln>
                  <a:noFill/>
                </a:ln>
                <a:solidFill>
                  <a:schemeClr val="tx1"/>
                </a:solidFill>
                <a:effectLst/>
                <a:uLnTx/>
                <a:uFillTx/>
                <a:latin typeface="+mn-lt"/>
                <a:ea typeface="+mn-ea"/>
                <a:cs typeface="+mn-cs"/>
              </a:rPr>
              <a:t>(1736-1819), σκωτσέζος,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000" b="1" i="0" u="none" strike="noStrike" kern="1200" cap="none" spc="0" normalizeH="0" baseline="0" noProof="0" dirty="0" smtClean="0">
                <a:ln>
                  <a:noFill/>
                </a:ln>
                <a:solidFill>
                  <a:schemeClr val="tx1"/>
                </a:solidFill>
                <a:effectLst/>
                <a:uLnTx/>
                <a:uFillTx/>
                <a:latin typeface="+mn-lt"/>
                <a:ea typeface="+mn-ea"/>
                <a:cs typeface="+mn-cs"/>
              </a:rPr>
              <a:t>έδειξε από νεαρή ηλικία μεγάλη κλίση</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000" b="1" i="0" u="none" strike="noStrike" kern="1200" cap="none" spc="0" normalizeH="0" baseline="0" noProof="0" dirty="0" smtClean="0">
                <a:ln>
                  <a:noFill/>
                </a:ln>
                <a:solidFill>
                  <a:schemeClr val="tx1"/>
                </a:solidFill>
                <a:effectLst/>
                <a:uLnTx/>
                <a:uFillTx/>
                <a:latin typeface="+mn-lt"/>
                <a:ea typeface="+mn-ea"/>
                <a:cs typeface="+mn-cs"/>
              </a:rPr>
              <a:t>στα μαθηματικά και στη μηχανική.</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000" b="1" i="0" u="none" strike="noStrike" kern="1200" cap="none" spc="0" normalizeH="0" baseline="0" noProof="0" dirty="0" smtClean="0">
                <a:ln>
                  <a:noFill/>
                </a:ln>
                <a:solidFill>
                  <a:schemeClr val="tx1"/>
                </a:solidFill>
                <a:effectLst/>
                <a:uLnTx/>
                <a:uFillTx/>
                <a:latin typeface="+mn-lt"/>
                <a:ea typeface="+mn-ea"/>
                <a:cs typeface="+mn-cs"/>
              </a:rPr>
              <a:t>Μια μηχανή που του έφεραν για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000" b="1" i="0" u="none" strike="noStrike" kern="1200" cap="none" spc="0" normalizeH="0" baseline="0" noProof="0" dirty="0" smtClean="0">
                <a:ln>
                  <a:noFill/>
                </a:ln>
                <a:solidFill>
                  <a:schemeClr val="tx1"/>
                </a:solidFill>
                <a:effectLst/>
                <a:uLnTx/>
                <a:uFillTx/>
                <a:latin typeface="+mn-lt"/>
                <a:ea typeface="+mn-ea"/>
                <a:cs typeface="+mn-cs"/>
              </a:rPr>
              <a:t>επισκευή του κίνησε τόσο το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000" b="1" i="0" u="none" strike="noStrike" kern="1200" cap="none" spc="0" normalizeH="0" baseline="0" noProof="0" dirty="0" smtClean="0">
                <a:ln>
                  <a:noFill/>
                </a:ln>
                <a:solidFill>
                  <a:schemeClr val="tx1"/>
                </a:solidFill>
                <a:effectLst/>
                <a:uLnTx/>
                <a:uFillTx/>
                <a:latin typeface="+mn-lt"/>
                <a:ea typeface="+mn-ea"/>
                <a:cs typeface="+mn-cs"/>
              </a:rPr>
              <a:t>ενδιαφέρον ώστε συνέβαλε κατά πολύ στην τελειοποίηση της. Μετά στο δικό του μηχανουργείο κατασκεύασε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000" b="1" i="0" u="none" strike="noStrike" kern="1200" cap="none" spc="0" normalizeH="0" baseline="0" noProof="0" dirty="0" smtClean="0">
                <a:ln>
                  <a:noFill/>
                </a:ln>
                <a:solidFill>
                  <a:schemeClr val="tx1"/>
                </a:solidFill>
                <a:effectLst/>
                <a:uLnTx/>
                <a:uFillTx/>
                <a:latin typeface="+mn-lt"/>
                <a:ea typeface="+mn-ea"/>
                <a:cs typeface="+mn-cs"/>
              </a:rPr>
              <a:t>ατμομηχανές διπλής ενέργειας. Επειδή</a:t>
            </a:r>
            <a:r>
              <a:rPr kumimoji="0" lang="en-US" sz="2000" b="1" i="0" u="none" strike="noStrike" kern="1200" cap="none" spc="0" normalizeH="0" noProof="0" dirty="0" smtClean="0">
                <a:ln>
                  <a:noFill/>
                </a:ln>
                <a:solidFill>
                  <a:schemeClr val="tx1"/>
                </a:solidFill>
                <a:effectLst/>
                <a:uLnTx/>
                <a:uFillTx/>
                <a:latin typeface="+mn-lt"/>
                <a:ea typeface="+mn-ea"/>
                <a:cs typeface="+mn-cs"/>
              </a:rPr>
              <a:t> </a:t>
            </a:r>
            <a:r>
              <a:rPr kumimoji="0" lang="el-GR" sz="2000" b="1" i="0" u="none" strike="noStrike" kern="1200" cap="none" spc="0" normalizeH="0" baseline="0" noProof="0" dirty="0" smtClean="0">
                <a:ln>
                  <a:noFill/>
                </a:ln>
                <a:solidFill>
                  <a:schemeClr val="tx1"/>
                </a:solidFill>
                <a:effectLst/>
                <a:uLnTx/>
                <a:uFillTx/>
                <a:latin typeface="+mn-lt"/>
                <a:ea typeface="+mn-ea"/>
                <a:cs typeface="+mn-cs"/>
              </a:rPr>
              <a:t>τις χρησιμοποίησαν </a:t>
            </a:r>
            <a:r>
              <a:rPr lang="el-GR" sz="2000" b="1" dirty="0" smtClean="0"/>
              <a:t>στα</a:t>
            </a:r>
            <a:r>
              <a:rPr kumimoji="0" lang="el-GR" sz="2000" b="1" i="0" u="none" strike="noStrike" kern="1200" cap="none" spc="0" normalizeH="0" baseline="0" noProof="0" dirty="0" smtClean="0">
                <a:ln>
                  <a:noFill/>
                </a:ln>
                <a:solidFill>
                  <a:schemeClr val="tx1"/>
                </a:solidFill>
                <a:effectLst/>
                <a:uLnTx/>
                <a:uFillTx/>
                <a:latin typeface="+mn-lt"/>
                <a:ea typeface="+mn-ea"/>
                <a:cs typeface="+mn-cs"/>
              </a:rPr>
              <a:t> εργοστάσια αργότερα, θεωρείται ως πατέρας της</a:t>
            </a:r>
          </a:p>
        </p:txBody>
      </p:sp>
    </p:spTree>
  </p:cSld>
  <p:clrMapOvr>
    <a:masterClrMapping/>
  </p:clrMapOvr>
  <p:transition>
    <p:spli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5719"/>
            <a:ext cx="8229600" cy="45719"/>
          </a:xfrm>
        </p:spPr>
        <p:txBody>
          <a:bodyPr>
            <a:normAutofit fontScale="90000"/>
          </a:bodyPr>
          <a:lstStyle/>
          <a:p>
            <a:r>
              <a:rPr lang="en-US" dirty="0" smtClean="0"/>
              <a:t>   </a:t>
            </a:r>
            <a:endParaRPr lang="el-GR" dirty="0"/>
          </a:p>
        </p:txBody>
      </p:sp>
      <p:sp>
        <p:nvSpPr>
          <p:cNvPr id="3" name="2 - Θέση κειμένου"/>
          <p:cNvSpPr>
            <a:spLocks noGrp="1"/>
          </p:cNvSpPr>
          <p:nvPr>
            <p:ph type="body" idx="1"/>
          </p:nvPr>
        </p:nvSpPr>
        <p:spPr>
          <a:xfrm>
            <a:off x="457200" y="0"/>
            <a:ext cx="4040188" cy="45719"/>
          </a:xfrm>
        </p:spPr>
        <p:txBody>
          <a:bodyPr>
            <a:normAutofit fontScale="25000" lnSpcReduction="20000"/>
          </a:bodyPr>
          <a:lstStyle/>
          <a:p>
            <a:r>
              <a:rPr lang="en-US" dirty="0" smtClean="0"/>
              <a:t>  </a:t>
            </a:r>
            <a:endParaRPr lang="el-GR" dirty="0"/>
          </a:p>
        </p:txBody>
      </p:sp>
      <p:sp>
        <p:nvSpPr>
          <p:cNvPr id="4" name="3 - Θέση περιεχομένου"/>
          <p:cNvSpPr>
            <a:spLocks noGrp="1"/>
          </p:cNvSpPr>
          <p:nvPr>
            <p:ph sz="half" idx="2"/>
          </p:nvPr>
        </p:nvSpPr>
        <p:spPr>
          <a:xfrm>
            <a:off x="0" y="0"/>
            <a:ext cx="9144000" cy="6858000"/>
          </a:xfrm>
        </p:spPr>
        <p:txBody>
          <a:bodyPr/>
          <a:lstStyle/>
          <a:p>
            <a:pPr>
              <a:buNone/>
            </a:pPr>
            <a:r>
              <a:rPr lang="el-GR" b="1" dirty="0" smtClean="0"/>
              <a:t>   </a:t>
            </a:r>
            <a:endParaRPr lang="el-GR" b="1" dirty="0"/>
          </a:p>
        </p:txBody>
      </p:sp>
      <p:sp>
        <p:nvSpPr>
          <p:cNvPr id="5" name="4 - Θέση κειμένου"/>
          <p:cNvSpPr>
            <a:spLocks noGrp="1"/>
          </p:cNvSpPr>
          <p:nvPr>
            <p:ph type="body" sz="quarter" idx="3"/>
          </p:nvPr>
        </p:nvSpPr>
        <p:spPr>
          <a:xfrm>
            <a:off x="4645025" y="0"/>
            <a:ext cx="4041775" cy="45719"/>
          </a:xfrm>
        </p:spPr>
        <p:txBody>
          <a:bodyPr>
            <a:normAutofit fontScale="25000" lnSpcReduction="20000"/>
          </a:bodyPr>
          <a:lstStyle/>
          <a:p>
            <a:r>
              <a:rPr lang="en-US" b="0" dirty="0" smtClean="0"/>
              <a:t>  </a:t>
            </a:r>
            <a:endParaRPr lang="el-GR" b="0" dirty="0"/>
          </a:p>
        </p:txBody>
      </p:sp>
      <p:sp>
        <p:nvSpPr>
          <p:cNvPr id="6" name="5 - Θέση περιεχομένου"/>
          <p:cNvSpPr>
            <a:spLocks noGrp="1"/>
          </p:cNvSpPr>
          <p:nvPr>
            <p:ph sz="quarter" idx="4"/>
          </p:nvPr>
        </p:nvSpPr>
        <p:spPr>
          <a:xfrm flipH="1">
            <a:off x="8686800" y="2174875"/>
            <a:ext cx="45719" cy="3951288"/>
          </a:xfrm>
        </p:spPr>
        <p:txBody>
          <a:bodyPr/>
          <a:lstStyle/>
          <a:p>
            <a:r>
              <a:rPr lang="en-US" dirty="0" smtClean="0"/>
              <a:t>  </a:t>
            </a:r>
            <a:endParaRPr lang="el-GR" dirty="0"/>
          </a:p>
        </p:txBody>
      </p:sp>
      <p:pic>
        <p:nvPicPr>
          <p:cNvPr id="7" name="9 - Θέση περιεχομένου" descr="240px-SteamEngine_Boulton&amp;Watt_1784.jpg"/>
          <p:cNvPicPr>
            <a:picLocks noChangeAspect="1"/>
          </p:cNvPicPr>
          <p:nvPr/>
        </p:nvPicPr>
        <p:blipFill>
          <a:blip r:embed="rId2"/>
          <a:stretch>
            <a:fillRect/>
          </a:stretch>
        </p:blipFill>
        <p:spPr>
          <a:xfrm>
            <a:off x="785786" y="714356"/>
            <a:ext cx="3871532" cy="3535715"/>
          </a:xfrm>
          <a:prstGeom prst="rect">
            <a:avLst/>
          </a:prstGeom>
        </p:spPr>
      </p:pic>
      <p:pic>
        <p:nvPicPr>
          <p:cNvPr id="8" name="7 - Εικόνα" descr="ατμομηχανη.jpg"/>
          <p:cNvPicPr>
            <a:picLocks noChangeAspect="1"/>
          </p:cNvPicPr>
          <p:nvPr/>
        </p:nvPicPr>
        <p:blipFill>
          <a:blip r:embed="rId3"/>
          <a:stretch>
            <a:fillRect/>
          </a:stretch>
        </p:blipFill>
        <p:spPr>
          <a:xfrm>
            <a:off x="4714876" y="642918"/>
            <a:ext cx="4000528" cy="3500462"/>
          </a:xfrm>
          <a:prstGeom prst="rect">
            <a:avLst/>
          </a:prstGeom>
        </p:spPr>
      </p:pic>
      <p:sp>
        <p:nvSpPr>
          <p:cNvPr id="9" name="8 - Θέση περιεχομένου"/>
          <p:cNvSpPr txBox="1">
            <a:spLocks/>
          </p:cNvSpPr>
          <p:nvPr/>
        </p:nvSpPr>
        <p:spPr>
          <a:xfrm>
            <a:off x="571472" y="4429132"/>
            <a:ext cx="8256617" cy="2236776"/>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2400" b="0" i="0" u="none" strike="noStrike" kern="1200" cap="none" spc="0" normalizeH="0" baseline="0" noProof="0" dirty="0" smtClean="0">
                <a:ln>
                  <a:noFill/>
                </a:ln>
                <a:solidFill>
                  <a:schemeClr val="tx1"/>
                </a:solidFill>
                <a:effectLst/>
                <a:uLnTx/>
                <a:uFillTx/>
                <a:latin typeface="+mn-lt"/>
                <a:ea typeface="+mn-ea"/>
                <a:cs typeface="+mn-cs"/>
              </a:rPr>
              <a:t>βιομηχανικής επανάστασης.</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l-GR" sz="2400" dirty="0" smtClean="0"/>
              <a:t>Η</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ειδική μονάδα μέτρησης ηλεκτρικής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ισχύος</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προς</a:t>
            </a:r>
            <a:r>
              <a:rPr kumimoji="0" lang="el-GR" sz="2400" b="0" i="0" u="none" strike="noStrike" kern="1200" cap="none" spc="0" normalizeH="0" noProof="0" dirty="0" smtClean="0">
                <a:ln>
                  <a:noFill/>
                </a:ln>
                <a:solidFill>
                  <a:schemeClr val="tx1"/>
                </a:solidFill>
                <a:effectLst/>
                <a:uLnTx/>
                <a:uFillTx/>
                <a:latin typeface="+mn-lt"/>
                <a:ea typeface="+mn-ea"/>
                <a:cs typeface="+mn-cs"/>
              </a:rPr>
              <a:t> τιμή του ,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smtClean="0"/>
              <a:t>o</a:t>
            </a:r>
            <a:r>
              <a:rPr lang="el-GR" sz="2400" baseline="0" dirty="0" err="1" smtClean="0"/>
              <a:t>νομάστηκε</a:t>
            </a:r>
            <a:r>
              <a:rPr lang="el-GR" sz="2400" dirty="0" smtClean="0"/>
              <a:t> </a:t>
            </a:r>
            <a:r>
              <a:rPr lang="en-US" sz="2400" dirty="0" smtClean="0"/>
              <a:t>Watt .</a:t>
            </a:r>
            <a:endParaRPr kumimoji="0" lang="el-G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l-GR"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6 - Τίτλος"/>
          <p:cNvSpPr>
            <a:spLocks noGrp="1"/>
          </p:cNvSpPr>
          <p:nvPr>
            <p:ph type="title"/>
          </p:nvPr>
        </p:nvSpPr>
        <p:spPr>
          <a:xfrm>
            <a:off x="-2214610" y="1142984"/>
            <a:ext cx="45719" cy="1162050"/>
          </a:xfrm>
        </p:spPr>
        <p:txBody>
          <a:bodyPr/>
          <a:lstStyle/>
          <a:p>
            <a:endParaRPr lang="el-GR" dirty="0"/>
          </a:p>
        </p:txBody>
      </p:sp>
      <p:sp>
        <p:nvSpPr>
          <p:cNvPr id="9" name="8 - Θέση κειμένου"/>
          <p:cNvSpPr>
            <a:spLocks noGrp="1"/>
          </p:cNvSpPr>
          <p:nvPr>
            <p:ph type="body" sz="half" idx="2"/>
          </p:nvPr>
        </p:nvSpPr>
        <p:spPr>
          <a:xfrm>
            <a:off x="285720" y="285728"/>
            <a:ext cx="4214842" cy="5840435"/>
          </a:xfrm>
        </p:spPr>
        <p:txBody>
          <a:bodyPr>
            <a:normAutofit fontScale="92500"/>
          </a:bodyPr>
          <a:lstStyle/>
          <a:p>
            <a:r>
              <a:rPr lang="el-GR" sz="2800" dirty="0" smtClean="0"/>
              <a:t>Ο </a:t>
            </a:r>
            <a:r>
              <a:rPr lang="en-US" sz="2800" dirty="0" smtClean="0"/>
              <a:t>Charles Darwin (1809-1882)</a:t>
            </a:r>
            <a:r>
              <a:rPr lang="el-GR" sz="2800" dirty="0" smtClean="0"/>
              <a:t> προκάλεσε μεγάλο καυγά μεταξύ εκκλησιάς και επιστημόνων με την θεωρία της εξέλιξης.</a:t>
            </a:r>
          </a:p>
          <a:p>
            <a:r>
              <a:rPr lang="el-GR" sz="2800" dirty="0" smtClean="0"/>
              <a:t>Κατά την άποψη του τα ζώα και τα φυτά δεν δημιουργηθήκαν σε 7 μέρες, όπως λέει η βίβλος, αλλά μετά από εκατομμύρια χρόνια προσαρμογής των οργανισμών στο χώρο που </a:t>
            </a:r>
            <a:r>
              <a:rPr lang="el-GR" sz="2800" dirty="0" err="1" smtClean="0"/>
              <a:t>ζουνε</a:t>
            </a:r>
            <a:r>
              <a:rPr lang="el-GR" sz="2800" dirty="0" smtClean="0"/>
              <a:t> ,από παραλλαγή και επιλογή.</a:t>
            </a:r>
          </a:p>
          <a:p>
            <a:endParaRPr lang="el-GR" sz="2400" dirty="0" smtClean="0"/>
          </a:p>
        </p:txBody>
      </p:sp>
      <p:pic>
        <p:nvPicPr>
          <p:cNvPr id="12" name="11 - Θέση περιεχομένου" descr="Charles_Darwin_aged_51_crop.jpg"/>
          <p:cNvPicPr>
            <a:picLocks noGrp="1" noChangeAspect="1"/>
          </p:cNvPicPr>
          <p:nvPr>
            <p:ph idx="1"/>
          </p:nvPr>
        </p:nvPicPr>
        <p:blipFill>
          <a:blip r:embed="rId2"/>
          <a:stretch>
            <a:fillRect/>
          </a:stretch>
        </p:blipFill>
        <p:spPr>
          <a:xfrm>
            <a:off x="5000628" y="142852"/>
            <a:ext cx="3286147" cy="3143273"/>
          </a:xfrm>
        </p:spPr>
      </p:pic>
      <p:pic>
        <p:nvPicPr>
          <p:cNvPr id="2050" name="Picture 2" descr="C:\Users\Makis\Pictures\300px-Mutation_and_selection_diagram_svg.png"/>
          <p:cNvPicPr>
            <a:picLocks noChangeAspect="1" noChangeArrowheads="1"/>
          </p:cNvPicPr>
          <p:nvPr/>
        </p:nvPicPr>
        <p:blipFill>
          <a:blip r:embed="rId3"/>
          <a:srcRect/>
          <a:stretch>
            <a:fillRect/>
          </a:stretch>
        </p:blipFill>
        <p:spPr bwMode="auto">
          <a:xfrm>
            <a:off x="4643438" y="3214686"/>
            <a:ext cx="3857652" cy="3643314"/>
          </a:xfrm>
          <a:prstGeom prst="rect">
            <a:avLst/>
          </a:prstGeom>
          <a:noFill/>
        </p:spPr>
      </p:pic>
    </p:spTree>
  </p:cSld>
  <p:clrMapOvr>
    <a:masterClrMapping/>
  </p:clrMapOvr>
  <p:transition>
    <p:strips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500230" y="1544934"/>
            <a:ext cx="222231" cy="45719"/>
          </a:xfrm>
        </p:spPr>
        <p:txBody>
          <a:bodyPr>
            <a:normAutofit fontScale="90000"/>
          </a:bodyPr>
          <a:lstStyle/>
          <a:p>
            <a:endParaRPr lang="el-GR" dirty="0"/>
          </a:p>
        </p:txBody>
      </p:sp>
      <p:pic>
        <p:nvPicPr>
          <p:cNvPr id="5" name="4 - Θέση περιεχομένου" descr="433px-Selection_Types_Chart.png"/>
          <p:cNvPicPr>
            <a:picLocks noGrp="1" noChangeAspect="1"/>
          </p:cNvPicPr>
          <p:nvPr>
            <p:ph idx="1"/>
          </p:nvPr>
        </p:nvPicPr>
        <p:blipFill>
          <a:blip r:embed="rId2"/>
          <a:stretch>
            <a:fillRect/>
          </a:stretch>
        </p:blipFill>
        <p:spPr>
          <a:xfrm>
            <a:off x="285720" y="273050"/>
            <a:ext cx="2500330" cy="3798892"/>
          </a:xfrm>
        </p:spPr>
      </p:pic>
      <p:sp>
        <p:nvSpPr>
          <p:cNvPr id="4" name="3 - Θέση κειμένου"/>
          <p:cNvSpPr>
            <a:spLocks noGrp="1"/>
          </p:cNvSpPr>
          <p:nvPr>
            <p:ph type="body" sz="half" idx="2"/>
          </p:nvPr>
        </p:nvSpPr>
        <p:spPr>
          <a:xfrm>
            <a:off x="285720" y="4143380"/>
            <a:ext cx="8358246" cy="2357454"/>
          </a:xfrm>
        </p:spPr>
        <p:txBody>
          <a:bodyPr>
            <a:normAutofit/>
          </a:bodyPr>
          <a:lstStyle/>
          <a:p>
            <a:r>
              <a:rPr lang="el-GR" sz="2800" dirty="0" smtClean="0"/>
              <a:t>Σε ένα από τα  τελευταία έργα του υποστηρίζει ότι ο ίδιος ο άνθρωπος είναι μέρος της εξέλιξης και έχει κοινές συγγένειες με τους πιθήκους.</a:t>
            </a:r>
          </a:p>
          <a:p>
            <a:r>
              <a:rPr lang="el-GR" sz="2800" dirty="0" smtClean="0"/>
              <a:t>Αυτή η διαφωνία με την εκκλησία κρατεί μέχρι σήμερα</a:t>
            </a:r>
            <a:r>
              <a:rPr lang="en-US" sz="2800" dirty="0" smtClean="0"/>
              <a:t>.</a:t>
            </a:r>
            <a:endParaRPr lang="el-GR" sz="2800" dirty="0"/>
          </a:p>
        </p:txBody>
      </p:sp>
      <p:pic>
        <p:nvPicPr>
          <p:cNvPr id="3074" name="Picture 2" descr="C:\Users\Makis\Pictures\320px-Ape_skeletons.png"/>
          <p:cNvPicPr>
            <a:picLocks noChangeAspect="1" noChangeArrowheads="1"/>
          </p:cNvPicPr>
          <p:nvPr/>
        </p:nvPicPr>
        <p:blipFill>
          <a:blip r:embed="rId3"/>
          <a:srcRect/>
          <a:stretch>
            <a:fillRect/>
          </a:stretch>
        </p:blipFill>
        <p:spPr bwMode="auto">
          <a:xfrm>
            <a:off x="2857488" y="571480"/>
            <a:ext cx="5643602" cy="3286148"/>
          </a:xfrm>
          <a:prstGeom prst="rect">
            <a:avLst/>
          </a:prstGeom>
          <a:noFill/>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endParaRPr lang="el-GR"/>
          </a:p>
        </p:txBody>
      </p:sp>
      <p:sp>
        <p:nvSpPr>
          <p:cNvPr id="103427" name="Rectangle 3"/>
          <p:cNvSpPr>
            <a:spLocks noGrp="1" noChangeArrowheads="1"/>
          </p:cNvSpPr>
          <p:nvPr>
            <p:ph type="body" idx="1"/>
          </p:nvPr>
        </p:nvSpPr>
        <p:spPr>
          <a:xfrm>
            <a:off x="468313" y="5286387"/>
            <a:ext cx="8229600" cy="1143009"/>
          </a:xfrm>
        </p:spPr>
        <p:txBody>
          <a:bodyPr>
            <a:normAutofit fontScale="70000" lnSpcReduction="20000"/>
          </a:bodyPr>
          <a:lstStyle/>
          <a:p>
            <a:pPr>
              <a:lnSpc>
                <a:spcPct val="90000"/>
              </a:lnSpc>
            </a:pPr>
            <a:endParaRPr lang="el-GR" sz="2800" dirty="0"/>
          </a:p>
          <a:p>
            <a:pPr>
              <a:lnSpc>
                <a:spcPct val="90000"/>
              </a:lnSpc>
              <a:buFontTx/>
              <a:buNone/>
            </a:pPr>
            <a:endParaRPr lang="el-GR" sz="2800" dirty="0"/>
          </a:p>
          <a:p>
            <a:pPr>
              <a:lnSpc>
                <a:spcPct val="90000"/>
              </a:lnSpc>
              <a:buFontTx/>
              <a:buNone/>
            </a:pPr>
            <a:r>
              <a:rPr lang="el-GR" sz="3400" dirty="0" smtClean="0"/>
              <a:t>               Αλέξης </a:t>
            </a:r>
            <a:r>
              <a:rPr lang="el-GR" sz="3400" dirty="0" err="1" smtClean="0"/>
              <a:t>Εξαρχουλέας</a:t>
            </a:r>
            <a:r>
              <a:rPr lang="el-GR" sz="3400" dirty="0"/>
              <a:t>		</a:t>
            </a:r>
            <a:r>
              <a:rPr lang="el-GR" sz="3400" dirty="0" smtClean="0"/>
              <a:t> Μάρκος </a:t>
            </a:r>
            <a:r>
              <a:rPr lang="el-GR" sz="3400" dirty="0" err="1" smtClean="0"/>
              <a:t>Ραμός</a:t>
            </a:r>
            <a:r>
              <a:rPr lang="el-GR" sz="3400" dirty="0" smtClean="0"/>
              <a:t> </a:t>
            </a:r>
            <a:r>
              <a:rPr lang="el-GR" sz="2800" dirty="0"/>
              <a:t>			</a:t>
            </a:r>
            <a:r>
              <a:rPr lang="el-GR" sz="2800" dirty="0" smtClean="0"/>
              <a:t> </a:t>
            </a:r>
            <a:endParaRPr lang="el-GR" sz="2800" dirty="0"/>
          </a:p>
        </p:txBody>
      </p:sp>
      <p:pic>
        <p:nvPicPr>
          <p:cNvPr id="103428" name="Picture 4" descr="Kueken"/>
          <p:cNvPicPr>
            <a:picLocks noChangeAspect="1" noChangeArrowheads="1" noCrop="1"/>
          </p:cNvPicPr>
          <p:nvPr/>
        </p:nvPicPr>
        <p:blipFill>
          <a:blip r:embed="rId2"/>
          <a:srcRect/>
          <a:stretch>
            <a:fillRect/>
          </a:stretch>
        </p:blipFill>
        <p:spPr bwMode="auto">
          <a:xfrm>
            <a:off x="5357818" y="3286124"/>
            <a:ext cx="857256" cy="785818"/>
          </a:xfrm>
          <a:prstGeom prst="rect">
            <a:avLst/>
          </a:prstGeom>
          <a:noFill/>
        </p:spPr>
      </p:pic>
      <p:pic>
        <p:nvPicPr>
          <p:cNvPr id="5" name="Picture 4" descr="Kueken"/>
          <p:cNvPicPr>
            <a:picLocks noChangeAspect="1" noChangeArrowheads="1" noCrop="1"/>
          </p:cNvPicPr>
          <p:nvPr/>
        </p:nvPicPr>
        <p:blipFill>
          <a:blip r:embed="rId2"/>
          <a:srcRect/>
          <a:stretch>
            <a:fillRect/>
          </a:stretch>
        </p:blipFill>
        <p:spPr bwMode="auto">
          <a:xfrm>
            <a:off x="2928926" y="3857628"/>
            <a:ext cx="928694" cy="857256"/>
          </a:xfrm>
          <a:prstGeom prst="rect">
            <a:avLst/>
          </a:prstGeom>
          <a:noFill/>
        </p:spPr>
      </p:pic>
    </p:spTree>
  </p:cSld>
  <p:clrMapOvr>
    <a:masterClrMapping/>
  </p:clrMapOvr>
  <p:transition>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0" name="9 - Τίτλος"/>
          <p:cNvSpPr>
            <a:spLocks noGrp="1"/>
          </p:cNvSpPr>
          <p:nvPr>
            <p:ph type="ctrTitle"/>
          </p:nvPr>
        </p:nvSpPr>
        <p:spPr>
          <a:xfrm>
            <a:off x="685800" y="142852"/>
            <a:ext cx="7772400" cy="6715147"/>
          </a:xfrm>
        </p:spPr>
        <p:txBody>
          <a:bodyPr>
            <a:normAutofit fontScale="90000"/>
          </a:bodyPr>
          <a:lstStyle/>
          <a:p>
            <a:r>
              <a:rPr lang="el-GR" sz="2000" dirty="0"/>
              <a:t> Αυτό ήταν το τέλος της ακαδημαϊκής του </a:t>
            </a:r>
            <a:r>
              <a:rPr lang="el-GR" sz="2000" dirty="0" smtClean="0"/>
              <a:t>καριέρας . Στο </a:t>
            </a:r>
            <a:r>
              <a:rPr lang="el-GR" sz="2000" dirty="0"/>
              <a:t>εξής ασχολήθηκε με την </a:t>
            </a:r>
            <a:r>
              <a:rPr lang="el-GR" sz="2000" dirty="0" smtClean="0"/>
              <a:t>εκκλησία , την πολιτική , τη </a:t>
            </a:r>
            <a:r>
              <a:rPr lang="el-GR" sz="2000" dirty="0"/>
              <a:t>διπλωματία και τα </a:t>
            </a:r>
            <a:r>
              <a:rPr lang="el-GR" sz="2000" dirty="0" smtClean="0"/>
              <a:t>οικονομικά . Το </a:t>
            </a:r>
            <a:r>
              <a:rPr lang="el-GR" sz="2000" dirty="0"/>
              <a:t>1514 εξέδωσε σε περιορισμένα αντίτυπα το "</a:t>
            </a:r>
            <a:r>
              <a:rPr lang="el-GR" sz="2000" dirty="0" err="1"/>
              <a:t>Commentariolus</a:t>
            </a:r>
            <a:r>
              <a:rPr lang="el-GR" sz="2000" dirty="0"/>
              <a:t>" όπου παρέθετε την ηλιοκεντρική του </a:t>
            </a:r>
            <a:r>
              <a:rPr lang="el-GR" sz="2000" dirty="0" smtClean="0"/>
              <a:t>θεωρία . Ταυτόχρονα </a:t>
            </a:r>
            <a:r>
              <a:rPr lang="el-GR" sz="2000" dirty="0"/>
              <a:t>ο </a:t>
            </a:r>
            <a:r>
              <a:rPr lang="el-GR" sz="2000" dirty="0" err="1" smtClean="0"/>
              <a:t>Johann</a:t>
            </a:r>
            <a:r>
              <a:rPr lang="el-GR" sz="2000" dirty="0" smtClean="0"/>
              <a:t> </a:t>
            </a:r>
            <a:r>
              <a:rPr lang="el-GR" sz="2000" dirty="0" err="1" smtClean="0"/>
              <a:t>Albrecht</a:t>
            </a:r>
            <a:r>
              <a:rPr lang="el-GR" sz="2000" dirty="0" smtClean="0"/>
              <a:t> </a:t>
            </a:r>
            <a:r>
              <a:rPr lang="el-GR" sz="2000" dirty="0" err="1" smtClean="0"/>
              <a:t>Widmannstetter</a:t>
            </a:r>
            <a:r>
              <a:rPr lang="el-GR" sz="2000" dirty="0" smtClean="0"/>
              <a:t> </a:t>
            </a:r>
            <a:r>
              <a:rPr lang="el-GR" sz="2000" dirty="0"/>
              <a:t>προωθεί ση Ρώμη την ηλιοκεντρική θεωρία του </a:t>
            </a:r>
            <a:r>
              <a:rPr lang="el-GR" sz="2000" dirty="0" smtClean="0"/>
              <a:t>Κοπέρνικου . Λίγο </a:t>
            </a:r>
            <a:r>
              <a:rPr lang="el-GR" sz="2000" dirty="0"/>
              <a:t>πριν το θάνατό του στις 24-05-1543 εξεδόθη η πρώτη έκδοση του "</a:t>
            </a:r>
            <a:r>
              <a:rPr lang="el-GR" sz="2000" dirty="0" err="1" smtClean="0"/>
              <a:t>De</a:t>
            </a:r>
            <a:r>
              <a:rPr lang="el-GR" sz="2000" dirty="0" smtClean="0"/>
              <a:t> </a:t>
            </a:r>
            <a:r>
              <a:rPr lang="el-GR" sz="2000" dirty="0" err="1" smtClean="0"/>
              <a:t>Revolutionibus</a:t>
            </a:r>
            <a:r>
              <a:rPr lang="el-GR" sz="2000" dirty="0" smtClean="0"/>
              <a:t> </a:t>
            </a:r>
            <a:r>
              <a:rPr lang="el-GR" sz="2000" dirty="0" err="1" smtClean="0"/>
              <a:t>Orbium</a:t>
            </a:r>
            <a:r>
              <a:rPr lang="el-GR" sz="2000" dirty="0" smtClean="0"/>
              <a:t> </a:t>
            </a:r>
            <a:r>
              <a:rPr lang="el-GR" sz="2000" dirty="0" err="1" smtClean="0"/>
              <a:t>CoelestiumLibri</a:t>
            </a:r>
            <a:r>
              <a:rPr lang="el-GR" sz="2000" dirty="0" smtClean="0"/>
              <a:t> </a:t>
            </a:r>
            <a:r>
              <a:rPr lang="el-GR" sz="2000" dirty="0"/>
              <a:t>VI" που έφθασε στα χέρια του την ημέρα του θανάτου του.</a:t>
            </a:r>
            <a:br>
              <a:rPr lang="el-GR" sz="2000" dirty="0"/>
            </a:br>
            <a:r>
              <a:rPr lang="el-GR" sz="2000" dirty="0"/>
              <a:t>.Η επιμονή μεταγενέστερων ερευνητών και κυρίως του </a:t>
            </a:r>
            <a:r>
              <a:rPr lang="el-GR" sz="2000" dirty="0">
                <a:hlinkClick r:id="rId2" tooltip="Γαλιλαίο"/>
              </a:rPr>
              <a:t>Γαλιλαίο</a:t>
            </a:r>
            <a:r>
              <a:rPr lang="el-GR" sz="2000" dirty="0"/>
              <a:t>, είχε ως αποτέλεσμα να περιληφθούν τα βιβλία του Κοπέρνικου στο "</a:t>
            </a:r>
            <a:r>
              <a:rPr lang="el-GR" sz="2000" dirty="0" err="1" smtClean="0"/>
              <a:t>Index</a:t>
            </a:r>
            <a:r>
              <a:rPr lang="el-GR" sz="2000" dirty="0" smtClean="0"/>
              <a:t> </a:t>
            </a:r>
            <a:r>
              <a:rPr lang="el-GR" sz="2000" dirty="0" err="1" smtClean="0"/>
              <a:t>Librorum</a:t>
            </a:r>
            <a:r>
              <a:rPr lang="el-GR" sz="2000" dirty="0" smtClean="0"/>
              <a:t> </a:t>
            </a:r>
            <a:r>
              <a:rPr lang="el-GR" sz="2000" dirty="0" err="1" smtClean="0"/>
              <a:t>Prohibitorum</a:t>
            </a:r>
            <a:r>
              <a:rPr lang="el-GR" sz="2000" dirty="0" smtClean="0"/>
              <a:t>« . Εδώ </a:t>
            </a:r>
            <a:r>
              <a:rPr lang="el-GR" sz="2000" dirty="0"/>
              <a:t>κρύβεται ένα στοιχείο βαρύτατης ιστορικής </a:t>
            </a:r>
            <a:r>
              <a:rPr lang="el-GR" sz="2000" dirty="0" smtClean="0"/>
              <a:t>σημασίας . Μία </a:t>
            </a:r>
            <a:r>
              <a:rPr lang="el-GR" sz="2000" dirty="0"/>
              <a:t>ακόμη απόδειξη των μυστικών αρχείων της </a:t>
            </a:r>
            <a:r>
              <a:rPr lang="el-GR" sz="2000" dirty="0">
                <a:hlinkClick r:id="rId3" tooltip="βιβλιοθήκης"/>
              </a:rPr>
              <a:t>βιβλιοθήκης</a:t>
            </a:r>
            <a:r>
              <a:rPr lang="el-GR" sz="2000" dirty="0"/>
              <a:t> του Βατικανού. Τα "</a:t>
            </a:r>
            <a:r>
              <a:rPr lang="el-GR" sz="2000" dirty="0" err="1" smtClean="0"/>
              <a:t>De</a:t>
            </a:r>
            <a:r>
              <a:rPr lang="el-GR" sz="2000" dirty="0" smtClean="0"/>
              <a:t> </a:t>
            </a:r>
            <a:r>
              <a:rPr lang="el-GR" sz="2000" dirty="0" err="1" smtClean="0"/>
              <a:t>Revolutionibus</a:t>
            </a:r>
            <a:r>
              <a:rPr lang="el-GR" sz="2000" dirty="0" smtClean="0"/>
              <a:t> </a:t>
            </a:r>
            <a:r>
              <a:rPr lang="el-GR" sz="2000" dirty="0" err="1" smtClean="0"/>
              <a:t>Orbium</a:t>
            </a:r>
            <a:r>
              <a:rPr lang="el-GR" sz="2000" dirty="0" smtClean="0"/>
              <a:t> </a:t>
            </a:r>
            <a:r>
              <a:rPr lang="el-GR" sz="2000" dirty="0" err="1" smtClean="0"/>
              <a:t>Coelestium</a:t>
            </a:r>
            <a:r>
              <a:rPr lang="el-GR" sz="2000" dirty="0" smtClean="0"/>
              <a:t> </a:t>
            </a:r>
            <a:r>
              <a:rPr lang="el-GR" sz="2000" dirty="0" err="1" smtClean="0"/>
              <a:t>Libri</a:t>
            </a:r>
            <a:r>
              <a:rPr lang="el-GR" sz="2000" dirty="0" smtClean="0"/>
              <a:t> </a:t>
            </a:r>
            <a:r>
              <a:rPr lang="el-GR" sz="2000" dirty="0"/>
              <a:t>VI" αφού εισήχθησαν στον κατάλογο των απαγορευμένων βιβλίων δεν κάηκαν όπως συνηθίζονταν αλλά </a:t>
            </a:r>
            <a:r>
              <a:rPr lang="el-GR" sz="2000" dirty="0" err="1" smtClean="0"/>
              <a:t>αποσύρθησαν</a:t>
            </a:r>
            <a:r>
              <a:rPr lang="el-GR" sz="2000" dirty="0" smtClean="0"/>
              <a:t> . Μάλιστα </a:t>
            </a:r>
            <a:r>
              <a:rPr lang="el-GR" sz="2000" dirty="0"/>
              <a:t>ήταν διαθέσιμα σε επιλεγμένους επιστήμονες προς </a:t>
            </a:r>
            <a:r>
              <a:rPr lang="el-GR" sz="2000" dirty="0" smtClean="0"/>
              <a:t>μελέτη . Στο </a:t>
            </a:r>
            <a:r>
              <a:rPr lang="el-GR" sz="2000" dirty="0"/>
              <a:t>έργο του Κοπέρνικου βασίστηκαν οι πρωσικοί πίνακες </a:t>
            </a:r>
            <a:r>
              <a:rPr lang="el-GR" sz="2000" i="1" dirty="0"/>
              <a:t>"</a:t>
            </a:r>
            <a:r>
              <a:rPr lang="el-GR" sz="2000" i="1" dirty="0" err="1" smtClean="0"/>
              <a:t>Prutenische</a:t>
            </a:r>
            <a:r>
              <a:rPr lang="el-GR" sz="2000" i="1" dirty="0" smtClean="0"/>
              <a:t> </a:t>
            </a:r>
            <a:r>
              <a:rPr lang="el-GR" sz="2000" i="1" dirty="0" err="1" smtClean="0"/>
              <a:t>Tafeln</a:t>
            </a:r>
            <a:r>
              <a:rPr lang="el-GR" sz="2000" i="1" dirty="0"/>
              <a:t>" </a:t>
            </a:r>
            <a:r>
              <a:rPr lang="el-GR" sz="2000" dirty="0"/>
              <a:t>(γι αυτό ονομάστηκαν πρωσικοί) του </a:t>
            </a:r>
            <a:r>
              <a:rPr lang="el-GR" sz="2000" dirty="0" err="1" smtClean="0"/>
              <a:t>Erasmus</a:t>
            </a:r>
            <a:r>
              <a:rPr lang="el-GR" sz="2000" dirty="0" smtClean="0"/>
              <a:t> </a:t>
            </a:r>
            <a:r>
              <a:rPr lang="el-GR" sz="2000" dirty="0" err="1" smtClean="0"/>
              <a:t>Reinhold</a:t>
            </a:r>
            <a:r>
              <a:rPr lang="el-GR" sz="2000" dirty="0"/>
              <a:t>, επί των οποίων δημιουργήθηκε το ημερολόγιο του Πάπα Γρηγορίου του ΧΙΙΙ .Τα λάθη των υπολογισμών του Κοπέρνικου είναι ίσως η αιτία που σώζεται έως σήμερα το χειρόγραφο που ανακαλύφθηκε τρις αιώνες μετά το θάνατό </a:t>
            </a:r>
            <a:r>
              <a:rPr lang="el-GR" sz="2000" dirty="0" smtClean="0"/>
              <a:t>του . Εκεί </a:t>
            </a:r>
            <a:r>
              <a:rPr lang="el-GR" sz="2000" dirty="0"/>
              <a:t>ανακαλύπτουμε πως ο αστρονόμος ,χωρίς η βοήθεια </a:t>
            </a:r>
            <a:r>
              <a:rPr lang="el-GR" sz="2000" dirty="0" smtClean="0"/>
              <a:t>τηλεσκοπίου , αναγνώρισε </a:t>
            </a:r>
            <a:r>
              <a:rPr lang="el-GR" sz="2000" dirty="0"/>
              <a:t>τη γνώση των αρχαίων Ελλήνων που επίσης δεν διέθεταν την απαραίτητη τεχνολογία. </a:t>
            </a:r>
            <a:br>
              <a:rPr lang="el-GR" sz="2000" dirty="0"/>
            </a:br>
            <a:r>
              <a:rPr lang="el-GR" sz="2000" dirty="0"/>
              <a:t> </a:t>
            </a:r>
            <a:br>
              <a:rPr lang="el-GR" sz="2000" dirty="0"/>
            </a:br>
            <a:r>
              <a:rPr lang="el-GR" sz="2000" dirty="0"/>
              <a:t> </a:t>
            </a:r>
            <a:r>
              <a:rPr lang="el-GR" sz="1800" dirty="0"/>
              <a:t/>
            </a:r>
            <a:br>
              <a:rPr lang="el-GR" sz="1800" dirty="0"/>
            </a:br>
            <a:endParaRPr lang="el-GR" sz="1800" dirty="0"/>
          </a:p>
        </p:txBody>
      </p:sp>
      <p:sp>
        <p:nvSpPr>
          <p:cNvPr id="3" name="2 - Θέση περιεχομένου"/>
          <p:cNvSpPr>
            <a:spLocks noGrp="1"/>
          </p:cNvSpPr>
          <p:nvPr>
            <p:ph type="subTitle" idx="1"/>
          </p:nvPr>
        </p:nvSpPr>
        <p:spPr/>
        <p:txBody>
          <a:bodyPr>
            <a:normAutofit/>
          </a:bodyPr>
          <a:lstStyle/>
          <a:p>
            <a:endParaRPr lang="el-GR" dirty="0"/>
          </a:p>
          <a:p>
            <a:r>
              <a:rPr lang="el-GR" dirty="0"/>
              <a:t> </a:t>
            </a:r>
          </a:p>
          <a:p>
            <a:endParaRPr lang="el-GR" dirty="0"/>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1" name="10 - Τίτλος"/>
          <p:cNvSpPr>
            <a:spLocks noGrp="1"/>
          </p:cNvSpPr>
          <p:nvPr>
            <p:ph type="ctrTitle"/>
          </p:nvPr>
        </p:nvSpPr>
        <p:spPr>
          <a:xfrm>
            <a:off x="642910" y="1"/>
            <a:ext cx="7772400" cy="428603"/>
          </a:xfrm>
        </p:spPr>
        <p:txBody>
          <a:bodyPr>
            <a:normAutofit fontScale="90000"/>
          </a:bodyPr>
          <a:lstStyle/>
          <a:p>
            <a:r>
              <a:rPr lang="el-GR" dirty="0" smtClean="0"/>
              <a:t>      </a:t>
            </a:r>
            <a:endParaRPr lang="el-GR" dirty="0"/>
          </a:p>
        </p:txBody>
      </p:sp>
      <p:sp>
        <p:nvSpPr>
          <p:cNvPr id="12" name="11 - Υπότιτλος"/>
          <p:cNvSpPr>
            <a:spLocks noGrp="1"/>
          </p:cNvSpPr>
          <p:nvPr>
            <p:ph type="subTitle" idx="1"/>
          </p:nvPr>
        </p:nvSpPr>
        <p:spPr>
          <a:xfrm>
            <a:off x="642910" y="428604"/>
            <a:ext cx="7786742" cy="6429396"/>
          </a:xfrm>
        </p:spPr>
        <p:txBody>
          <a:bodyPr>
            <a:normAutofit fontScale="62500" lnSpcReduction="20000"/>
          </a:bodyPr>
          <a:lstStyle/>
          <a:p>
            <a:r>
              <a:rPr lang="el-GR" b="1" dirty="0">
                <a:solidFill>
                  <a:schemeClr val="tx1"/>
                </a:solidFill>
              </a:rPr>
              <a:t> Χριστόφορος   Κολόμβος</a:t>
            </a:r>
          </a:p>
          <a:p>
            <a:r>
              <a:rPr lang="el-GR" dirty="0">
                <a:solidFill>
                  <a:schemeClr val="tx1"/>
                </a:solidFill>
              </a:rPr>
              <a:t> </a:t>
            </a:r>
          </a:p>
          <a:p>
            <a:r>
              <a:rPr lang="el-GR" dirty="0">
                <a:solidFill>
                  <a:schemeClr val="tx1"/>
                </a:solidFill>
              </a:rPr>
              <a:t>Ο Χριστόφορος Κολόμβος, (1451 – 20 Μαΐου 1506) ήταν ένας θαλασσοπόρος εξερευνητής, χαρτογράφος, ναύαρχος και αντιβασιλιάς, διάσημος επειδή πραγματοποίησε την ξακουστή ανακάλυψη της Αμερικής το 1492. Θεωρώντας η ιστορία ιδιαίτερα σημαντικό το γεγονός της άφιξής του στην Αμερική το 1492, αποκαλεί την ιστορική περίοδο πριν την άφιξή του προ Κολόμβου ή προκολομβιανή περίοδο. Παρά το γεγονός ότι υπάρχουν αρκετές ενδείξεις προκολομβιανής επαφής της Αμερικής με άλλες ηπείρους και είναι θέμα συζήτησης αν μπορεί να θεωρήσει κανείς ότι «ανακαλύπτει» μια ήπειρο η οποία κατοικείται ήδη από γηγενείς ή μη λαούς, ο Κολόμβος συχνά πιστώνεται με την ανακάλυψη της Αμερικής, καθώς το ταξίδι του σημείωσε την έναρξη ενός βίαιου αποικισμού της Νέας Γης, όπως αποκαλούνταν εναλλακτικά η αμερικανική ήπειρος. Αξιοσημείωτο είναι επίσης και το ότι ο ίδιος ποτέ δεν έφτασε στην ενδοχώρα της ηπείρου, αλλά σε νησιά διάσπαρτα κοντά σε αυτή.</a:t>
            </a:r>
          </a:p>
          <a:p>
            <a:r>
              <a:rPr lang="el-GR" dirty="0">
                <a:solidFill>
                  <a:schemeClr val="tx1"/>
                </a:solidFill>
              </a:rPr>
              <a:t>Πραγματοποίησε τέσσερα ταξίδια σε αμερικάνικα εδάφη. Η πρώτη του εκστρατεία ξεκίνησε στις 3 Αυγούστου του 1492, από το λιμάνι «</a:t>
            </a:r>
            <a:r>
              <a:rPr lang="el-GR" dirty="0" err="1">
                <a:solidFill>
                  <a:schemeClr val="tx1"/>
                </a:solidFill>
              </a:rPr>
              <a:t>Πάλος</a:t>
            </a:r>
            <a:r>
              <a:rPr lang="el-GR" dirty="0">
                <a:solidFill>
                  <a:schemeClr val="tx1"/>
                </a:solidFill>
              </a:rPr>
              <a:t> ντε λα </a:t>
            </a:r>
            <a:r>
              <a:rPr lang="el-GR" dirty="0" err="1">
                <a:solidFill>
                  <a:schemeClr val="tx1"/>
                </a:solidFill>
              </a:rPr>
              <a:t>Φροντέρα</a:t>
            </a:r>
            <a:r>
              <a:rPr lang="el-GR" dirty="0">
                <a:solidFill>
                  <a:schemeClr val="tx1"/>
                </a:solidFill>
              </a:rPr>
              <a:t>» φθάνοντας στο «</a:t>
            </a:r>
            <a:r>
              <a:rPr lang="el-GR" dirty="0" err="1">
                <a:solidFill>
                  <a:schemeClr val="tx1"/>
                </a:solidFill>
              </a:rPr>
              <a:t>Γουαναχάνι</a:t>
            </a:r>
            <a:r>
              <a:rPr lang="el-GR" dirty="0">
                <a:solidFill>
                  <a:schemeClr val="tx1"/>
                </a:solidFill>
              </a:rPr>
              <a:t>» </a:t>
            </a:r>
            <a:r>
              <a:rPr lang="el-GR" dirty="0" err="1" smtClean="0">
                <a:solidFill>
                  <a:schemeClr val="tx1"/>
                </a:solidFill>
              </a:rPr>
              <a:t>Guanahan</a:t>
            </a:r>
            <a:r>
              <a:rPr lang="en-US" dirty="0" err="1" smtClean="0">
                <a:solidFill>
                  <a:schemeClr val="tx1"/>
                </a:solidFill>
              </a:rPr>
              <a:t>i</a:t>
            </a:r>
            <a:r>
              <a:rPr lang="en-US" dirty="0" smtClean="0">
                <a:solidFill>
                  <a:schemeClr val="tx1"/>
                </a:solidFill>
              </a:rPr>
              <a:t> </a:t>
            </a:r>
            <a:r>
              <a:rPr lang="el-GR" dirty="0" smtClean="0">
                <a:solidFill>
                  <a:schemeClr val="tx1"/>
                </a:solidFill>
              </a:rPr>
              <a:t>στις </a:t>
            </a:r>
            <a:r>
              <a:rPr lang="el-GR" dirty="0">
                <a:solidFill>
                  <a:schemeClr val="tx1"/>
                </a:solidFill>
              </a:rPr>
              <a:t>12 Οκτωβρίου 1492.</a:t>
            </a:r>
          </a:p>
          <a:p>
            <a:r>
              <a:rPr lang="el-GR" dirty="0">
                <a:solidFill>
                  <a:schemeClr val="tx1"/>
                </a:solidFill>
              </a:rPr>
              <a:t>Το κράτος Κολομβία στη Ν. Αμερική και ο αστεροειδής 327 Κολομβία (327 </a:t>
            </a:r>
            <a:r>
              <a:rPr lang="el-GR" dirty="0" err="1">
                <a:solidFill>
                  <a:schemeClr val="tx1"/>
                </a:solidFill>
              </a:rPr>
              <a:t>Columbia</a:t>
            </a:r>
            <a:r>
              <a:rPr lang="el-GR" dirty="0">
                <a:solidFill>
                  <a:schemeClr val="tx1"/>
                </a:solidFill>
              </a:rPr>
              <a:t>), που ανακαλύφθηκε το 1892, πήραν το όνομά τους από τον διάσημο αυτό θαλασσοπόρο</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flipV="1">
            <a:off x="457200" y="214290"/>
            <a:ext cx="8229600" cy="60348"/>
          </a:xfrm>
        </p:spPr>
        <p:txBody>
          <a:bodyPr>
            <a:normAutofit fontScale="90000"/>
          </a:bodyPr>
          <a:lstStyle/>
          <a:p>
            <a:r>
              <a:rPr lang="en-US" dirty="0" smtClean="0"/>
              <a:t>    </a:t>
            </a:r>
            <a:endParaRPr lang="el-GR" dirty="0"/>
          </a:p>
        </p:txBody>
      </p:sp>
      <p:pic>
        <p:nvPicPr>
          <p:cNvPr id="4" name="3 - Θέση περιεχομένου" descr="450px-Santa-Maria.jpg"/>
          <p:cNvPicPr>
            <a:picLocks noGrp="1" noChangeAspect="1"/>
          </p:cNvPicPr>
          <p:nvPr>
            <p:ph idx="1"/>
          </p:nvPr>
        </p:nvPicPr>
        <p:blipFill>
          <a:blip r:embed="rId2"/>
          <a:stretch>
            <a:fillRect/>
          </a:stretch>
        </p:blipFill>
        <p:spPr>
          <a:xfrm>
            <a:off x="428596" y="285728"/>
            <a:ext cx="3929090" cy="3071834"/>
          </a:xfrm>
        </p:spPr>
      </p:pic>
      <p:pic>
        <p:nvPicPr>
          <p:cNvPr id="5" name="4 - Εικόνα" descr="800px-ColombusMap.jpg"/>
          <p:cNvPicPr>
            <a:picLocks noChangeAspect="1"/>
          </p:cNvPicPr>
          <p:nvPr/>
        </p:nvPicPr>
        <p:blipFill>
          <a:blip r:embed="rId3"/>
          <a:stretch>
            <a:fillRect/>
          </a:stretch>
        </p:blipFill>
        <p:spPr>
          <a:xfrm>
            <a:off x="428596" y="3286124"/>
            <a:ext cx="3929090" cy="3357586"/>
          </a:xfrm>
          <a:prstGeom prst="rect">
            <a:avLst/>
          </a:prstGeom>
        </p:spPr>
      </p:pic>
      <p:pic>
        <p:nvPicPr>
          <p:cNvPr id="6" name="5 - Εικόνα" descr="http://upload.wikimedia.org/wikipedia/commons/thumb/1/14/Ridolfo_Ghirlandaio_Columbus.jpg/220px-Ridolfo_Ghirlandaio_Columbus.jpg">
            <a:hlinkClick r:id="rId4"/>
          </p:cNvPr>
          <p:cNvPicPr/>
          <p:nvPr/>
        </p:nvPicPr>
        <p:blipFill>
          <a:blip r:embed="rId5">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357686" y="1000108"/>
            <a:ext cx="4643470" cy="5214974"/>
          </a:xfrm>
          <a:prstGeom prst="rect">
            <a:avLst/>
          </a:prstGeom>
          <a:noFill/>
          <a:ln>
            <a:noFill/>
          </a:ln>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5719"/>
          </a:xfrm>
        </p:spPr>
        <p:txBody>
          <a:bodyPr>
            <a:normAutofit fontScale="90000"/>
          </a:bodyPr>
          <a:lstStyle/>
          <a:p>
            <a:r>
              <a:rPr lang="en-US" dirty="0" smtClean="0"/>
              <a:t>   </a:t>
            </a:r>
            <a:endParaRPr lang="el-GR" dirty="0"/>
          </a:p>
        </p:txBody>
      </p:sp>
      <p:pic>
        <p:nvPicPr>
          <p:cNvPr id="4" name="3 - Θέση περιεχομένου" descr="taxidi kolumbus.jpg"/>
          <p:cNvPicPr>
            <a:picLocks noGrp="1" noChangeAspect="1"/>
          </p:cNvPicPr>
          <p:nvPr>
            <p:ph idx="1"/>
          </p:nvPr>
        </p:nvPicPr>
        <p:blipFill>
          <a:blip r:embed="rId2"/>
          <a:stretch>
            <a:fillRect/>
          </a:stretch>
        </p:blipFill>
        <p:spPr>
          <a:xfrm>
            <a:off x="-357222" y="0"/>
            <a:ext cx="9501222" cy="6858000"/>
          </a:xfrm>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45719"/>
          </a:xfrm>
        </p:spPr>
        <p:txBody>
          <a:bodyPr>
            <a:normAutofit fontScale="90000"/>
          </a:bodyPr>
          <a:lstStyle/>
          <a:p>
            <a:r>
              <a:rPr lang="el-GR" dirty="0" smtClean="0"/>
              <a:t>     </a:t>
            </a:r>
            <a:endParaRPr lang="el-GR" dirty="0"/>
          </a:p>
        </p:txBody>
      </p:sp>
      <p:sp>
        <p:nvSpPr>
          <p:cNvPr id="3" name="2 - Θέση περιεχομένου"/>
          <p:cNvSpPr>
            <a:spLocks noGrp="1"/>
          </p:cNvSpPr>
          <p:nvPr>
            <p:ph idx="1"/>
          </p:nvPr>
        </p:nvSpPr>
        <p:spPr>
          <a:xfrm>
            <a:off x="457200" y="357167"/>
            <a:ext cx="8229600" cy="4286280"/>
          </a:xfrm>
        </p:spPr>
        <p:txBody>
          <a:bodyPr>
            <a:normAutofit fontScale="55000" lnSpcReduction="20000"/>
          </a:bodyPr>
          <a:lstStyle/>
          <a:p>
            <a:pPr>
              <a:buNone/>
            </a:pPr>
            <a:r>
              <a:rPr lang="en-US" sz="4400" dirty="0" smtClean="0"/>
              <a:t>     </a:t>
            </a:r>
            <a:r>
              <a:rPr lang="el-GR" sz="4400" dirty="0" smtClean="0"/>
              <a:t> </a:t>
            </a:r>
            <a:r>
              <a:rPr lang="el-GR" sz="4400" dirty="0"/>
              <a:t>Γαλιλαίος  </a:t>
            </a:r>
            <a:r>
              <a:rPr lang="el-GR" sz="4400" dirty="0" err="1"/>
              <a:t>Γαλιλέι</a:t>
            </a:r>
            <a:endParaRPr lang="el-GR" sz="4400" dirty="0"/>
          </a:p>
          <a:p>
            <a:pPr>
              <a:buNone/>
            </a:pPr>
            <a:r>
              <a:rPr lang="el-GR" dirty="0"/>
              <a:t> </a:t>
            </a:r>
          </a:p>
          <a:p>
            <a:pPr>
              <a:buNone/>
            </a:pPr>
            <a:r>
              <a:rPr lang="en-US" dirty="0" smtClean="0"/>
              <a:t>      </a:t>
            </a:r>
            <a:r>
              <a:rPr lang="el-GR" dirty="0" smtClean="0"/>
              <a:t>Ο </a:t>
            </a:r>
            <a:r>
              <a:rPr lang="el-GR" dirty="0"/>
              <a:t>Γαλιλαίος συνέβαλλε σημαντικά στην επιστημονική επανάσταση του 17ου αιώνα. Ανάμεσα σε άλλα, βελτίωσε το τηλεσκόπιο και το χρησιμοποίησε πρώτος συστηματικά για αστρονομικές παρατηρήσεις, ανακάλυψε τους τέσσερις δορυφόρους του Δία, ανακάλυψε τις ηλιακές κηλίδες και κατέγραψε πρώτος τις κινήσεις τους, εφηύρε τους νόμους του εκκρεμούς που χρησιμοποιήθηκαν στα ρολόγια, διατύπωσε το νόμο της πτώσεως των σωμάτων (που αποδεικνύει ότι η βαρύτητα επιδρά στην ταχύτητα των σωμάτων όταν υψώνονται ή πέφτουν), εφηύρε το θερμόμετρο και τον αναλογικό διαβήτη, και υποστήριξε τις θεωρίες του Κοπέρνικου για το Ηλιακό </a:t>
            </a:r>
            <a:r>
              <a:rPr lang="el-GR" dirty="0" err="1"/>
              <a:t>σύστη</a:t>
            </a:r>
            <a:r>
              <a:rPr lang="el-GR" dirty="0"/>
              <a:t>. Αναφέρεται ως ο «πατέρας της σύγχρονης Αστρονομίας» και ο πρώτος φυσικός με τη σύγχρονη σημασία του όρου, καθώς ήταν ο πρώτος που αντικατέστησε την υποθετική-επαγωγική μέθοδο με την πειραματική και εισηγήθηκε τη </a:t>
            </a:r>
            <a:r>
              <a:rPr lang="el-GR" dirty="0" err="1"/>
              <a:t>μαθηματικοποίηση</a:t>
            </a:r>
            <a:r>
              <a:rPr lang="el-GR" dirty="0"/>
              <a:t> της φυσικής. Η σταδιοδρομία του συνέπεσε με αυτή του Γιοχάνες Κέπλερ. Η θεωρία του ηλιακού συστήματος υποστήριξε ότι η Γη και οι άλλοι πλανήτες, στρέφονται γύρω από τον Ήλιο.</a:t>
            </a:r>
            <a:r>
              <a:rPr lang="el-GR" dirty="0">
                <a:hlinkClick r:id="rId2"/>
              </a:rPr>
              <a:t> </a:t>
            </a:r>
            <a:endParaRPr lang="el-GR" dirty="0"/>
          </a:p>
        </p:txBody>
      </p:sp>
      <p:pic>
        <p:nvPicPr>
          <p:cNvPr id="4" name="3 - Εικόνα" descr="http://upload.wikimedia.org/wikipedia/commons/thumb/c/cc/Galileo.arp.300pix.jpg/220px-Galileo.arp.300pix.jpg">
            <a:hlinkClick r:id="rId2"/>
          </p:cNvPr>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3857620" y="4143380"/>
            <a:ext cx="2619367" cy="2714620"/>
          </a:xfrm>
          <a:prstGeom prst="rect">
            <a:avLst/>
          </a:prstGeom>
          <a:noFill/>
          <a:ln>
            <a:noFill/>
          </a:ln>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 name="3 - Τίτλος"/>
          <p:cNvSpPr>
            <a:spLocks noGrp="1"/>
          </p:cNvSpPr>
          <p:nvPr>
            <p:ph type="title"/>
          </p:nvPr>
        </p:nvSpPr>
        <p:spPr>
          <a:xfrm>
            <a:off x="-3214742" y="357166"/>
            <a:ext cx="3008313" cy="1162050"/>
          </a:xfrm>
        </p:spPr>
        <p:txBody>
          <a:bodyPr/>
          <a:lstStyle/>
          <a:p>
            <a:endParaRPr lang="el-GR" dirty="0"/>
          </a:p>
        </p:txBody>
      </p:sp>
      <p:pic>
        <p:nvPicPr>
          <p:cNvPr id="7" name="6 - Θέση περιεχομένου" descr="220px-Johannes-Gutenberg.png"/>
          <p:cNvPicPr>
            <a:picLocks noGrp="1" noChangeAspect="1"/>
          </p:cNvPicPr>
          <p:nvPr>
            <p:ph idx="1"/>
          </p:nvPr>
        </p:nvPicPr>
        <p:blipFill>
          <a:blip r:embed="rId2"/>
          <a:stretch>
            <a:fillRect/>
          </a:stretch>
        </p:blipFill>
        <p:spPr>
          <a:xfrm>
            <a:off x="5072066" y="285728"/>
            <a:ext cx="3143272" cy="3571900"/>
          </a:xfrm>
        </p:spPr>
      </p:pic>
      <p:sp>
        <p:nvSpPr>
          <p:cNvPr id="6" name="5 - Θέση κειμένου"/>
          <p:cNvSpPr>
            <a:spLocks noGrp="1"/>
          </p:cNvSpPr>
          <p:nvPr>
            <p:ph type="body" sz="half" idx="2"/>
          </p:nvPr>
        </p:nvSpPr>
        <p:spPr>
          <a:xfrm>
            <a:off x="457200" y="214290"/>
            <a:ext cx="4257676" cy="6215106"/>
          </a:xfrm>
        </p:spPr>
        <p:txBody>
          <a:bodyPr>
            <a:noAutofit/>
          </a:bodyPr>
          <a:lstStyle/>
          <a:p>
            <a:r>
              <a:rPr lang="en-US" sz="2400" dirty="0" smtClean="0"/>
              <a:t>O Johannes Gutenberg (</a:t>
            </a:r>
            <a:r>
              <a:rPr lang="el-GR" sz="2400" dirty="0" smtClean="0"/>
              <a:t>περίπου 1400- 1468) από το </a:t>
            </a:r>
            <a:r>
              <a:rPr lang="en-US" sz="2400" dirty="0" smtClean="0"/>
              <a:t>Mainz </a:t>
            </a:r>
            <a:r>
              <a:rPr lang="el-GR" sz="2400" dirty="0" smtClean="0"/>
              <a:t>της</a:t>
            </a:r>
            <a:r>
              <a:rPr lang="en-US" sz="2400" dirty="0" smtClean="0"/>
              <a:t> </a:t>
            </a:r>
            <a:r>
              <a:rPr lang="el-GR" sz="2400" dirty="0" smtClean="0"/>
              <a:t>Γερμανίας θεωρείται ως «πατέρας» της τυπογραφίας.</a:t>
            </a:r>
          </a:p>
          <a:p>
            <a:r>
              <a:rPr lang="el-GR" sz="2400" dirty="0" smtClean="0"/>
              <a:t>Με τους βοηθούς του βρήκε λεφτά να κάνει πειράματα με ένα μίγμα μολύβδου –κασσιτέρου και μια πρέσα για να τυπώσει με χωριστά γράμματα σελίδες και τα πρώτα βιβλία.</a:t>
            </a:r>
          </a:p>
          <a:p>
            <a:r>
              <a:rPr lang="el-GR" sz="2400" dirty="0" smtClean="0"/>
              <a:t>Το μελάνι ήταν από λινέλαιο και καπνιά και επέτρεπε πρώτη φορά να τυπώσει κάνεις μπρος-πίσω.</a:t>
            </a:r>
          </a:p>
        </p:txBody>
      </p:sp>
      <p:pic>
        <p:nvPicPr>
          <p:cNvPr id="1026" name="Picture 2" descr="C:\Users\Makis\Pictures\220px-Printer_in_1568-ce.png"/>
          <p:cNvPicPr>
            <a:picLocks noChangeAspect="1" noChangeArrowheads="1"/>
          </p:cNvPicPr>
          <p:nvPr/>
        </p:nvPicPr>
        <p:blipFill>
          <a:blip r:embed="rId3"/>
          <a:srcRect/>
          <a:stretch>
            <a:fillRect/>
          </a:stretch>
        </p:blipFill>
        <p:spPr bwMode="auto">
          <a:xfrm>
            <a:off x="5000628" y="3786190"/>
            <a:ext cx="3357586" cy="3071810"/>
          </a:xfrm>
          <a:prstGeom prst="rect">
            <a:avLst/>
          </a:prstGeom>
          <a:noFill/>
        </p:spPr>
      </p:pic>
    </p:spTree>
  </p:cSld>
  <p:clrMapOvr>
    <a:masterClrMapping/>
  </p:clrMapOvr>
  <p:transition>
    <p:cut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5" name="4 - Τίτλος"/>
          <p:cNvSpPr>
            <a:spLocks noGrp="1"/>
          </p:cNvSpPr>
          <p:nvPr>
            <p:ph type="title"/>
          </p:nvPr>
        </p:nvSpPr>
        <p:spPr>
          <a:xfrm>
            <a:off x="-1143040" y="428604"/>
            <a:ext cx="185710" cy="1143000"/>
          </a:xfrm>
        </p:spPr>
        <p:txBody>
          <a:bodyPr/>
          <a:lstStyle/>
          <a:p>
            <a:endParaRPr lang="el-GR" dirty="0"/>
          </a:p>
        </p:txBody>
      </p:sp>
      <p:pic>
        <p:nvPicPr>
          <p:cNvPr id="9" name="8 - Θέση περιεχομένου" descr="225px-Metal_movable_type.jpg"/>
          <p:cNvPicPr>
            <a:picLocks noGrp="1" noChangeAspect="1"/>
          </p:cNvPicPr>
          <p:nvPr>
            <p:ph sz="half" idx="1"/>
          </p:nvPr>
        </p:nvPicPr>
        <p:blipFill>
          <a:blip r:embed="rId2"/>
          <a:stretch>
            <a:fillRect/>
          </a:stretch>
        </p:blipFill>
        <p:spPr>
          <a:xfrm>
            <a:off x="0" y="785794"/>
            <a:ext cx="4500562" cy="4200760"/>
          </a:xfrm>
        </p:spPr>
      </p:pic>
      <p:pic>
        <p:nvPicPr>
          <p:cNvPr id="8" name="7 - Θέση περιεχομένου" descr="190px-Featherbed_Alley_Printshop_Bermuda.jpg"/>
          <p:cNvPicPr>
            <a:picLocks noGrp="1" noChangeAspect="1"/>
          </p:cNvPicPr>
          <p:nvPr>
            <p:ph sz="half" idx="2"/>
          </p:nvPr>
        </p:nvPicPr>
        <p:blipFill>
          <a:blip r:embed="rId3"/>
          <a:stretch>
            <a:fillRect/>
          </a:stretch>
        </p:blipFill>
        <p:spPr>
          <a:xfrm>
            <a:off x="4500562" y="617656"/>
            <a:ext cx="4547407" cy="4382980"/>
          </a:xfrm>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8" name="7 - Τίτλος"/>
          <p:cNvSpPr>
            <a:spLocks noGrp="1"/>
          </p:cNvSpPr>
          <p:nvPr>
            <p:ph type="title"/>
          </p:nvPr>
        </p:nvSpPr>
        <p:spPr>
          <a:xfrm>
            <a:off x="-2286048" y="1000108"/>
            <a:ext cx="114272" cy="1082660"/>
          </a:xfrm>
        </p:spPr>
        <p:txBody>
          <a:bodyPr/>
          <a:lstStyle/>
          <a:p>
            <a:endParaRPr lang="el-GR" dirty="0"/>
          </a:p>
        </p:txBody>
      </p:sp>
      <p:sp>
        <p:nvSpPr>
          <p:cNvPr id="9" name="8 - Θέση κειμένου"/>
          <p:cNvSpPr>
            <a:spLocks noGrp="1"/>
          </p:cNvSpPr>
          <p:nvPr>
            <p:ph type="body" idx="1"/>
          </p:nvPr>
        </p:nvSpPr>
        <p:spPr>
          <a:xfrm>
            <a:off x="10144164" y="357166"/>
            <a:ext cx="214314" cy="2000264"/>
          </a:xfrm>
        </p:spPr>
        <p:txBody>
          <a:bodyPr/>
          <a:lstStyle/>
          <a:p>
            <a:endParaRPr lang="el-GR" dirty="0"/>
          </a:p>
        </p:txBody>
      </p:sp>
      <p:pic>
        <p:nvPicPr>
          <p:cNvPr id="13" name="12 - Θέση περιεχομένου" descr="220px-Gutenberg_Bible_scan.jpg"/>
          <p:cNvPicPr>
            <a:picLocks noGrp="1" noChangeAspect="1"/>
          </p:cNvPicPr>
          <p:nvPr>
            <p:ph sz="half" idx="2"/>
          </p:nvPr>
        </p:nvPicPr>
        <p:blipFill>
          <a:blip r:embed="rId2"/>
          <a:stretch>
            <a:fillRect/>
          </a:stretch>
        </p:blipFill>
        <p:spPr>
          <a:xfrm>
            <a:off x="571472" y="2786057"/>
            <a:ext cx="3357586" cy="3650807"/>
          </a:xfrm>
        </p:spPr>
      </p:pic>
      <p:sp>
        <p:nvSpPr>
          <p:cNvPr id="11" name="10 - Θέση κειμένου"/>
          <p:cNvSpPr>
            <a:spLocks noGrp="1"/>
          </p:cNvSpPr>
          <p:nvPr>
            <p:ph type="body" sz="quarter" idx="3"/>
          </p:nvPr>
        </p:nvSpPr>
        <p:spPr>
          <a:xfrm flipH="1">
            <a:off x="285715" y="0"/>
            <a:ext cx="8358247" cy="2714620"/>
          </a:xfrm>
        </p:spPr>
        <p:txBody>
          <a:bodyPr>
            <a:normAutofit lnSpcReduction="10000"/>
          </a:bodyPr>
          <a:lstStyle/>
          <a:p>
            <a:r>
              <a:rPr lang="el-GR" dirty="0" smtClean="0"/>
              <a:t>Η πρώτη βίβλος είναι ένα από τα πιο όμορφα έργα τυπογραφίας, γιατί ο </a:t>
            </a:r>
            <a:r>
              <a:rPr lang="en-US" dirty="0" smtClean="0"/>
              <a:t>Gutenberg</a:t>
            </a:r>
            <a:r>
              <a:rPr lang="el-GR" dirty="0" smtClean="0"/>
              <a:t> έβαλε όλη την τέχνη και μαστοριά μέσα και επειδή μετά από 500 χρόνια έμεινε αμετάβλητα όμορφη.</a:t>
            </a:r>
          </a:p>
          <a:p>
            <a:r>
              <a:rPr lang="el-GR" dirty="0" smtClean="0"/>
              <a:t>Υπάρχουν 49 αντίγραφα από την πρώτη βίβλο, σε μουσεία στο </a:t>
            </a:r>
            <a:r>
              <a:rPr lang="en-US" dirty="0" smtClean="0"/>
              <a:t>Mainz</a:t>
            </a:r>
            <a:r>
              <a:rPr lang="el-GR" dirty="0" smtClean="0"/>
              <a:t> Γερμανίας,</a:t>
            </a:r>
            <a:r>
              <a:rPr lang="en-US" dirty="0" smtClean="0"/>
              <a:t> New York, Washington D.C.</a:t>
            </a:r>
          </a:p>
          <a:p>
            <a:r>
              <a:rPr lang="el-GR" dirty="0" smtClean="0"/>
              <a:t>Μια πουλήθηκε πρόσφατα για 5 εκ. ευρώ.</a:t>
            </a:r>
            <a:endParaRPr lang="el-GR" dirty="0"/>
          </a:p>
        </p:txBody>
      </p:sp>
      <p:pic>
        <p:nvPicPr>
          <p:cNvPr id="14" name="13 - Θέση περιεχομένου" descr="350px-Gutenberg_Bible,_Lenox_Copy,_New_York_Public_Library,_2009__Pic_01.jpg"/>
          <p:cNvPicPr>
            <a:picLocks noGrp="1" noChangeAspect="1"/>
          </p:cNvPicPr>
          <p:nvPr>
            <p:ph sz="quarter" idx="4"/>
          </p:nvPr>
        </p:nvPicPr>
        <p:blipFill>
          <a:blip r:embed="rId3"/>
          <a:stretch>
            <a:fillRect/>
          </a:stretch>
        </p:blipFill>
        <p:spPr>
          <a:xfrm>
            <a:off x="4357686" y="2928934"/>
            <a:ext cx="4439610" cy="3500462"/>
          </a:xfrm>
        </p:spPr>
      </p:pic>
      <p:sp>
        <p:nvSpPr>
          <p:cNvPr id="15" name="14 - Ορθογώνιο"/>
          <p:cNvSpPr/>
          <p:nvPr/>
        </p:nvSpPr>
        <p:spPr>
          <a:xfrm>
            <a:off x="-2071734" y="-2286040"/>
            <a:ext cx="71422" cy="16989266"/>
          </a:xfrm>
          <a:prstGeom prst="rect">
            <a:avLst/>
          </a:prstGeom>
        </p:spPr>
        <p:txBody>
          <a:bodyPr wrap="square">
            <a:spAutoFit/>
          </a:bodyPr>
          <a:lstStyle/>
          <a:p>
            <a:r>
              <a:rPr lang="el-GR" dirty="0" smtClean="0"/>
              <a:t>Η </a:t>
            </a:r>
            <a:r>
              <a:rPr lang="el-GR" dirty="0" err="1" smtClean="0"/>
              <a:t>πρωτη</a:t>
            </a:r>
            <a:r>
              <a:rPr lang="el-GR" dirty="0" smtClean="0"/>
              <a:t> </a:t>
            </a:r>
            <a:r>
              <a:rPr lang="el-GR" dirty="0" err="1" smtClean="0"/>
              <a:t>βιβλος</a:t>
            </a:r>
            <a:r>
              <a:rPr lang="el-GR" dirty="0" smtClean="0"/>
              <a:t> είναι ένα από τα πιο </a:t>
            </a:r>
            <a:r>
              <a:rPr lang="el-GR" dirty="0" err="1" smtClean="0"/>
              <a:t>ομορφα</a:t>
            </a:r>
            <a:r>
              <a:rPr lang="el-GR" dirty="0" smtClean="0"/>
              <a:t> </a:t>
            </a:r>
            <a:r>
              <a:rPr lang="el-GR" dirty="0" err="1" smtClean="0"/>
              <a:t>εργα</a:t>
            </a:r>
            <a:r>
              <a:rPr lang="el-GR" dirty="0" smtClean="0"/>
              <a:t> </a:t>
            </a:r>
            <a:r>
              <a:rPr lang="el-GR" dirty="0" err="1" smtClean="0"/>
              <a:t>τυπογραφιας</a:t>
            </a:r>
            <a:r>
              <a:rPr lang="el-GR" dirty="0" smtClean="0"/>
              <a:t>, </a:t>
            </a:r>
            <a:endParaRPr lang="el-GR" dirty="0"/>
          </a:p>
        </p:txBody>
      </p:sp>
    </p:spTree>
  </p:cSld>
  <p:clrMapOvr>
    <a:masterClrMapping/>
  </p:clrMapOvr>
  <p:transition>
    <p:pull dir="rd"/>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345</TotalTime>
  <Words>658</Words>
  <Application>Microsoft Office PowerPoint</Application>
  <PresentationFormat>Προβολή στην οθόνη (4:3)</PresentationFormat>
  <Paragraphs>63</Paragraphs>
  <Slides>15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Θέμα του Office</vt:lpstr>
      <vt:lpstr>ΚΟΠΕΡΝΙΚΟΣ  </vt:lpstr>
      <vt:lpstr> Αυτό ήταν το τέλος της ακαδημαϊκής του καριέρας . Στο εξής ασχολήθηκε με την εκκλησία , την πολιτική , τη διπλωματία και τα οικονομικά . Το 1514 εξέδωσε σε περιορισμένα αντίτυπα το "Commentariolus" όπου παρέθετε την ηλιοκεντρική του θεωρία . Ταυτόχρονα ο Johann Albrecht Widmannstetter προωθεί ση Ρώμη την ηλιοκεντρική θεωρία του Κοπέρνικου . Λίγο πριν το θάνατό του στις 24-05-1543 εξεδόθη η πρώτη έκδοση του "De Revolutionibus Orbium CoelestiumLibri VI" που έφθασε στα χέρια του την ημέρα του θανάτου του. .Η επιμονή μεταγενέστερων ερευνητών και κυρίως του Γαλιλαίο, είχε ως αποτέλεσμα να περιληφθούν τα βιβλία του Κοπέρνικου στο "Index Librorum Prohibitorum« . Εδώ κρύβεται ένα στοιχείο βαρύτατης ιστορικής σημασίας . Μία ακόμη απόδειξη των μυστικών αρχείων της βιβλιοθήκης του Βατικανού. Τα "De Revolutionibus Orbium Coelestium Libri VI" αφού εισήχθησαν στον κατάλογο των απαγορευμένων βιβλίων δεν κάηκαν όπως συνηθίζονταν αλλά αποσύρθησαν . Μάλιστα ήταν διαθέσιμα σε επιλεγμένους επιστήμονες προς μελέτη . Στο έργο του Κοπέρνικου βασίστηκαν οι πρωσικοί πίνακες "Prutenische Tafeln" (γι αυτό ονομάστηκαν πρωσικοί) του Erasmus Reinhold, επί των οποίων δημιουργήθηκε το ημερολόγιο του Πάπα Γρηγορίου του ΧΙΙΙ .Τα λάθη των υπολογισμών του Κοπέρνικου είναι ίσως η αιτία που σώζεται έως σήμερα το χειρόγραφο που ανακαλύφθηκε τρις αιώνες μετά το θάνατό του . Εκεί ανακαλύπτουμε πως ο αστρονόμος ,χωρίς η βοήθεια τηλεσκοπίου , αναγνώρισε τη γνώση των αρχαίων Ελλήνων που επίσης δεν διέθεταν την απαραίτητη τεχνολογία.      </vt:lpstr>
      <vt:lpstr>      </vt:lpstr>
      <vt:lpstr>    </vt:lpstr>
      <vt:lpstr>   </vt:lpstr>
      <vt:lpstr>     </vt:lpstr>
      <vt:lpstr>Διαφάνεια 7</vt:lpstr>
      <vt:lpstr>Διαφάνεια 8</vt:lpstr>
      <vt:lpstr>Διαφάνεια 9</vt:lpstr>
      <vt:lpstr>     </vt:lpstr>
      <vt:lpstr>   </vt:lpstr>
      <vt:lpstr>   </vt:lpstr>
      <vt:lpstr>Διαφάνεια 13</vt:lpstr>
      <vt:lpstr>Διαφάνεια 14</vt:lpstr>
      <vt:lpstr>Διαφάνεια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ΚΟΠΕΡΝΙΚΟΣ</dc:title>
  <dc:creator>Makis</dc:creator>
  <cp:lastModifiedBy>Makis</cp:lastModifiedBy>
  <cp:revision>49</cp:revision>
  <dcterms:created xsi:type="dcterms:W3CDTF">2011-09-17T17:35:55Z</dcterms:created>
  <dcterms:modified xsi:type="dcterms:W3CDTF">2011-09-19T19:04:28Z</dcterms:modified>
</cp:coreProperties>
</file>